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20"/>
  </p:notesMasterIdLst>
  <p:sldIdLst>
    <p:sldId id="257" r:id="rId5"/>
    <p:sldId id="273" r:id="rId6"/>
    <p:sldId id="304" r:id="rId7"/>
    <p:sldId id="288" r:id="rId8"/>
    <p:sldId id="290" r:id="rId9"/>
    <p:sldId id="302" r:id="rId10"/>
    <p:sldId id="287" r:id="rId11"/>
    <p:sldId id="281" r:id="rId12"/>
    <p:sldId id="282" r:id="rId13"/>
    <p:sldId id="303" r:id="rId14"/>
    <p:sldId id="298" r:id="rId15"/>
    <p:sldId id="299" r:id="rId16"/>
    <p:sldId id="300" r:id="rId17"/>
    <p:sldId id="301" r:id="rId18"/>
    <p:sldId id="28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FFFF99"/>
    <a:srgbClr val="FFFF66"/>
    <a:srgbClr val="8D1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75" autoAdjust="0"/>
  </p:normalViewPr>
  <p:slideViewPr>
    <p:cSldViewPr>
      <p:cViewPr>
        <p:scale>
          <a:sx n="66" d="100"/>
          <a:sy n="66" d="100"/>
        </p:scale>
        <p:origin x="-197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8AA270-33BA-409D-A4C7-E38DB650E84C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6A6CC9-9963-489A-8B90-CE1177507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A459351-8885-481D-9055-55B85B4E146A}" type="slidenum">
              <a:rPr 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1462C3-552D-405A-BFD8-B8C13EE2D91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A04283-5014-4547-9FDE-421457C02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920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17F191-983E-4648-BD15-2E516201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1429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8C11E0-A225-4674-ACD1-9A2BF5783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66117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2F44A-DA91-4C35-BA36-DCD81DAEC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579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D3CF3B-B966-418B-9357-7A976D724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52498"/>
      </p:ext>
    </p:extLst>
  </p:cSld>
  <p:clrMapOvr>
    <a:masterClrMapping/>
  </p:clrMapOvr>
  <p:transition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785E76-7429-4A09-93F3-59CA24136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7958"/>
      </p:ext>
    </p:extLst>
  </p:cSld>
  <p:clrMapOvr>
    <a:masterClrMapping/>
  </p:clrMapOvr>
  <p:transition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E688BC-5F2A-4F53-A078-CE7F5EDED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18694"/>
      </p:ext>
    </p:extLst>
  </p:cSld>
  <p:clrMapOvr>
    <a:masterClrMapping/>
  </p:clrMapOvr>
  <p:transition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064A7A-0CF8-4DE0-865F-5C399FC5C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96918"/>
      </p:ext>
    </p:extLst>
  </p:cSld>
  <p:clrMapOvr>
    <a:masterClrMapping/>
  </p:clrMapOvr>
  <p:transition advClick="0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53602C-894E-4A53-8EE2-06FD9DB12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9951"/>
      </p:ext>
    </p:extLst>
  </p:cSld>
  <p:clrMapOvr>
    <a:masterClrMapping/>
  </p:clrMapOvr>
  <p:transition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73AB34-C7BC-411F-9EF5-062C9E10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5207"/>
      </p:ext>
    </p:extLst>
  </p:cSld>
  <p:clrMapOvr>
    <a:masterClrMapping/>
  </p:clrMapOvr>
  <p:transition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397229-D624-4AE6-A4F0-219376EB6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02960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1E13E0-971B-4303-A334-B6ED6CB02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60849"/>
      </p:ext>
    </p:extLst>
  </p:cSld>
  <p:clrMapOvr>
    <a:masterClrMapping/>
  </p:clrMapOvr>
  <p:transition advClick="0" advTm="3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01CBAD-1A51-4E79-ABBB-3D0FC206F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3189"/>
      </p:ext>
    </p:extLst>
  </p:cSld>
  <p:clrMapOvr>
    <a:masterClrMapping/>
  </p:clrMapOvr>
  <p:transition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5FD865-D224-4FF5-8841-9C9276373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29230"/>
      </p:ext>
    </p:extLst>
  </p:cSld>
  <p:clrMapOvr>
    <a:masterClrMapping/>
  </p:clrMapOvr>
  <p:transition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3A3513-132A-4CD7-A7A6-79A8EEB73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75576"/>
      </p:ext>
    </p:extLst>
  </p:cSld>
  <p:clrMapOvr>
    <a:masterClrMapping/>
  </p:clrMapOvr>
  <p:transition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C0D8EC-8222-49A6-A777-ED95A311A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7925"/>
      </p:ext>
    </p:extLst>
  </p:cSld>
  <p:clrMapOvr>
    <a:masterClrMapping/>
  </p:clrMapOvr>
  <p:transition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71D5EA-FA1F-41B0-B355-D3A23D2B0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7822"/>
      </p:ext>
    </p:extLst>
  </p:cSld>
  <p:clrMapOvr>
    <a:masterClrMapping/>
  </p:clrMapOvr>
  <p:transition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13E5AC-C082-4DCE-B61D-07056C73B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05202"/>
      </p:ext>
    </p:extLst>
  </p:cSld>
  <p:clrMapOvr>
    <a:masterClrMapping/>
  </p:clrMapOvr>
  <p:transition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3FE7D7-5D0D-4A7D-9021-D4D062FEA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0755"/>
      </p:ext>
    </p:extLst>
  </p:cSld>
  <p:clrMapOvr>
    <a:masterClrMapping/>
  </p:clrMapOvr>
  <p:transition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193EA4-3B07-4932-918D-570825F33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6255"/>
      </p:ext>
    </p:extLst>
  </p:cSld>
  <p:clrMapOvr>
    <a:masterClrMapping/>
  </p:clrMapOvr>
  <p:transition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3D9677-0E8B-43EE-B43B-558487E8B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5818"/>
      </p:ext>
    </p:extLst>
  </p:cSld>
  <p:clrMapOvr>
    <a:masterClrMapping/>
  </p:clrMapOvr>
  <p:transition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547AB2-ABE9-4125-A090-D120094D4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32276"/>
      </p:ext>
    </p:extLst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A78884-E99A-45AC-9C13-0D38DC26F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38767"/>
      </p:ext>
    </p:extLst>
  </p:cSld>
  <p:clrMapOvr>
    <a:masterClrMapping/>
  </p:clrMapOvr>
  <p:transition advClick="0" advTm="3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6FC26C-1DE2-4939-944B-267853668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13866"/>
      </p:ext>
    </p:extLst>
  </p:cSld>
  <p:clrMapOvr>
    <a:masterClrMapping/>
  </p:clrMapOvr>
  <p:transition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ABFFA5-2155-468F-95B9-AEA1EC2D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6034"/>
      </p:ext>
    </p:extLst>
  </p:cSld>
  <p:clrMapOvr>
    <a:masterClrMapping/>
  </p:clrMapOvr>
  <p:transition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40A1C8-BC68-4EF5-8F82-559F44B1A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800"/>
      </p:ext>
    </p:extLst>
  </p:cSld>
  <p:clrMapOvr>
    <a:masterClrMapping/>
  </p:clrMapOvr>
  <p:transition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052E76-762C-47CB-AFCF-21808F9D2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36689"/>
      </p:ext>
    </p:extLst>
  </p:cSld>
  <p:clrMapOvr>
    <a:masterClrMapping/>
  </p:clrMapOvr>
  <p:transition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B8C7EE-6718-42F8-B4B2-0AD8234F5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79407"/>
      </p:ext>
    </p:extLst>
  </p:cSld>
  <p:clrMapOvr>
    <a:masterClrMapping/>
  </p:clrMapOvr>
  <p:transition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E973E-64FD-47A8-81B0-7FE291EFC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331"/>
      </p:ext>
    </p:extLst>
  </p:cSld>
  <p:clrMapOvr>
    <a:masterClrMapping/>
  </p:clrMapOvr>
  <p:transition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9D4519-7FE4-40B4-A16A-26FD9889F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3180"/>
      </p:ext>
    </p:extLst>
  </p:cSld>
  <p:clrMapOvr>
    <a:masterClrMapping/>
  </p:clrMapOvr>
  <p:transition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E81D6B-A50E-4127-920E-12EAFBE34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8832"/>
      </p:ext>
    </p:extLst>
  </p:cSld>
  <p:clrMapOvr>
    <a:masterClrMapping/>
  </p:clrMapOvr>
  <p:transition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7FB1AF-E5B7-47E3-B820-74FCE1F2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17719"/>
      </p:ext>
    </p:extLst>
  </p:cSld>
  <p:clrMapOvr>
    <a:masterClrMapping/>
  </p:clrMapOvr>
  <p:transition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460DEB-C5D5-4790-BBA0-5BC113FD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4145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AC2B18-0E82-4351-B0D3-CBA6C3E83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76769"/>
      </p:ext>
    </p:extLst>
  </p:cSld>
  <p:clrMapOvr>
    <a:masterClrMapping/>
  </p:clrMapOvr>
  <p:transition advClick="0" advTm="3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FC7D6F-BFCF-4C11-A137-666ABF7DC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38220"/>
      </p:ext>
    </p:extLst>
  </p:cSld>
  <p:clrMapOvr>
    <a:masterClrMapping/>
  </p:clrMapOvr>
  <p:transition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E26AE4-75E7-49CF-BF38-312BB6844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2868"/>
      </p:ext>
    </p:extLst>
  </p:cSld>
  <p:clrMapOvr>
    <a:masterClrMapping/>
  </p:clrMapOvr>
  <p:transition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9A5EB1-5B84-4046-BBD8-A7FAC5706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29495"/>
      </p:ext>
    </p:extLst>
  </p:cSld>
  <p:clrMapOvr>
    <a:masterClrMapping/>
  </p:clrMapOvr>
  <p:transition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B5756B-6E7D-4E0A-A33B-FB6D736F4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0307"/>
      </p:ext>
    </p:extLst>
  </p:cSld>
  <p:clrMapOvr>
    <a:masterClrMapping/>
  </p:clrMapOvr>
  <p:transition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A06235-5909-4C48-9A82-F7ECA97F4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11982"/>
      </p:ext>
    </p:extLst>
  </p:cSld>
  <p:clrMapOvr>
    <a:masterClrMapping/>
  </p:clrMapOvr>
  <p:transition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6DD5AF-D1F5-434E-8DB6-F2AAC0600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47000"/>
      </p:ext>
    </p:extLst>
  </p:cSld>
  <p:clrMapOvr>
    <a:masterClrMapping/>
  </p:clrMapOvr>
  <p:transition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B138E9-C610-426D-878D-6595C6C38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6003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DABFCD-3DCE-4EC5-B0A8-207848CA6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33174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421934-8E07-47CB-BA4A-E3233CD7E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4015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A4BE45-F38F-4B3F-AD5D-3EE00F4E9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2287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068D21-2407-43CE-8842-97F496B22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37042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730B6C-6B33-430C-91DD-73FE8DA80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01665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4CEC2D6-66E0-4B17-AE63-D7093DD69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ransition advClick="0"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8B5042-1561-4AC7-A475-B76A9571C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advClick="0" advTm="300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DFEA431-0665-4A03-823B-FCCD0C4FB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ransition advClick="0"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833993-8417-4C11-A9D1-92758CDAF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ransition advClick="0" advTm="300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594360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6343" y="30480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Simple to </a:t>
            </a:r>
            <a:r>
              <a:rPr lang="en-US" sz="4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Use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Stable Platform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Outstanding </a:t>
            </a:r>
            <a:r>
              <a:rPr lang="en-US" sz="4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Customer </a:t>
            </a:r>
            <a:r>
              <a:rPr lang="en-US" sz="4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Service</a:t>
            </a:r>
            <a:endParaRPr lang="en-US" sz="4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0"/>
            <a:ext cx="9116786" cy="21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60276" y="740226"/>
            <a:ext cx="3048000" cy="41148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Student Features</a:t>
            </a:r>
            <a:endParaRPr lang="en-US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1467"/>
            <a:ext cx="2952381" cy="2809524"/>
          </a:xfrm>
          <a:prstGeom prst="rect">
            <a:avLst/>
          </a:prstGeom>
        </p:spPr>
      </p:pic>
      <p:pic>
        <p:nvPicPr>
          <p:cNvPr id="5" name="Picture 3" descr="C:\Users\billk\AppData\Local\Microsoft\Windows\Temporary Internet Files\Content.IE5\WY52A5KF\MP90042259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37782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878162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305800" cy="10668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Integrated eBook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8571" y="2057400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tudents </a:t>
            </a:r>
            <a:b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can access the text anytime, anywhere!</a:t>
            </a:r>
            <a:endParaRPr 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28" y="1585701"/>
            <a:ext cx="4894066" cy="40386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7970"/>
            <a:ext cx="8991600" cy="1143000"/>
          </a:xfrm>
        </p:spPr>
        <p:txBody>
          <a:bodyPr/>
          <a:lstStyle/>
          <a:p>
            <a:pPr>
              <a:defRPr/>
            </a:pPr>
            <a:r>
              <a:rPr lang="en-US" sz="5400" b="1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Interactive Activities</a:t>
            </a:r>
            <a:endParaRPr lang="en-US" sz="54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74727"/>
            <a:ext cx="251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Aid student comprehension and retention with drag and drop, matching, and labeling exercises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598"/>
            <a:ext cx="5227340" cy="411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371600" y="341086"/>
            <a:ext cx="7772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Pre-Loaded Exercises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8398" y="1981200"/>
            <a:ext cx="279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Crossword Puzzles, Flashcards, </a:t>
            </a:r>
            <a:br>
              <a:rPr lang="en-US" sz="2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Study Questions, and more help students review important concepts and terms from the textbook. </a:t>
            </a:r>
            <a:endParaRPr lang="en-US" sz="25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56757"/>
            <a:ext cx="4168723" cy="3281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8" y="2743200"/>
            <a:ext cx="4572000" cy="2999523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549402"/>
            <a:ext cx="5867400" cy="400988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3000" y="377373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Practice Quizzes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4495800"/>
            <a:ext cx="491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Practice 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quizzes are graded 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 complete 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or 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incomplete.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0586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08" name="TextBox 1"/>
          <p:cNvSpPr txBox="1">
            <a:spLocks noChangeArrowheads="1"/>
          </p:cNvSpPr>
          <p:nvPr/>
        </p:nvSpPr>
        <p:spPr bwMode="auto">
          <a:xfrm>
            <a:off x="4067629" y="1600200"/>
            <a:ext cx="487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Includes web hosting and technical support—no need to involve your IT Department!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FREE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students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instructors 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U.S. Based Support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Available via web, phone, or email</a:t>
            </a:r>
            <a:endParaRPr lang="en-US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Complete systems training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is available to adopting instructors.</a:t>
            </a:r>
            <a:endParaRPr lang="en-US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152400" y="3048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Technical</a:t>
            </a:r>
            <a:r>
              <a:rPr lang="en-US" sz="4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Support</a:t>
            </a:r>
          </a:p>
        </p:txBody>
      </p:sp>
      <p:pic>
        <p:nvPicPr>
          <p:cNvPr id="6" name="Picture 3" descr="C:\Users\billk\AppData\Local\Microsoft\Windows\Temporary Internet Files\Content.IE5\U9SI3319\MP90043837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31"/>
          <a:stretch>
            <a:fillRect/>
          </a:stretch>
        </p:blipFill>
        <p:spPr bwMode="auto">
          <a:xfrm>
            <a:off x="152400" y="1600200"/>
            <a:ext cx="3657600" cy="419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001000" cy="25146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Navigate seamlessly combines authoritative textbook content with interactive activities, outcomes-based assessments, and robust reporting tools that enable instructors to track real-time student progress.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126343"/>
            <a:ext cx="2939305" cy="3763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2631921"/>
            <a:ext cx="5715000" cy="3071813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914400"/>
            <a:ext cx="3048000" cy="3810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Instructor Features</a:t>
            </a:r>
            <a:endParaRPr lang="en-US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0" y="152399"/>
            <a:ext cx="4346270" cy="2779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49" y="3058883"/>
            <a:ext cx="4430615" cy="2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96071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96" y="4171043"/>
            <a:ext cx="1752600" cy="173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0" y="621386"/>
            <a:ext cx="360679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C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ontent 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is 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pre-populated </a:t>
            </a:r>
            <a:b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in 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the course 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for 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immediate 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use</a:t>
            </a:r>
            <a:endParaRPr lang="en-US" sz="4000" b="1" dirty="0">
              <a:solidFill>
                <a:srgbClr val="00206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427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28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1" descr="MPj043317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0574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3" descr="sc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209800"/>
            <a:ext cx="106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228600"/>
            <a:ext cx="1946275" cy="1511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4267200"/>
            <a:ext cx="20113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28" descr="MCj044200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283" name="Elbow Connector 14"/>
          <p:cNvCxnSpPr>
            <a:cxnSpLocks noChangeShapeType="1"/>
            <a:endCxn id="54278" idx="0"/>
          </p:cNvCxnSpPr>
          <p:nvPr/>
        </p:nvCxnSpPr>
        <p:spPr bwMode="auto">
          <a:xfrm rot="10800000" flipV="1">
            <a:off x="6483350" y="1181100"/>
            <a:ext cx="908050" cy="876300"/>
          </a:xfrm>
          <a:prstGeom prst="bentConnector2">
            <a:avLst/>
          </a:prstGeom>
          <a:noFill/>
          <a:ln w="31750" algn="ctr">
            <a:solidFill>
              <a:srgbClr val="104B8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4" name="Elbow Connector 18"/>
          <p:cNvCxnSpPr>
            <a:cxnSpLocks noChangeShapeType="1"/>
            <a:stCxn id="54280" idx="2"/>
            <a:endCxn id="54278" idx="1"/>
          </p:cNvCxnSpPr>
          <p:nvPr/>
        </p:nvCxnSpPr>
        <p:spPr bwMode="auto">
          <a:xfrm rot="16200000" flipH="1">
            <a:off x="4468019" y="2175669"/>
            <a:ext cx="1346200" cy="474662"/>
          </a:xfrm>
          <a:prstGeom prst="bentConnector2">
            <a:avLst/>
          </a:prstGeom>
          <a:noFill/>
          <a:ln w="31750" algn="ctr">
            <a:solidFill>
              <a:srgbClr val="104B8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Elbow Connector 20"/>
          <p:cNvCxnSpPr>
            <a:cxnSpLocks noChangeShapeType="1"/>
            <a:stCxn id="54274" idx="3"/>
            <a:endCxn id="54278" idx="2"/>
          </p:cNvCxnSpPr>
          <p:nvPr/>
        </p:nvCxnSpPr>
        <p:spPr bwMode="auto">
          <a:xfrm flipV="1">
            <a:off x="5898696" y="4114800"/>
            <a:ext cx="584654" cy="921431"/>
          </a:xfrm>
          <a:prstGeom prst="bentConnector2">
            <a:avLst/>
          </a:prstGeom>
          <a:noFill/>
          <a:ln w="31750" algn="ctr">
            <a:solidFill>
              <a:srgbClr val="104B8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Elbow Connector 22"/>
          <p:cNvCxnSpPr>
            <a:cxnSpLocks noChangeShapeType="1"/>
            <a:stCxn id="54281" idx="0"/>
            <a:endCxn id="54278" idx="3"/>
          </p:cNvCxnSpPr>
          <p:nvPr/>
        </p:nvCxnSpPr>
        <p:spPr bwMode="auto">
          <a:xfrm rot="16200000" flipV="1">
            <a:off x="7158038" y="3516312"/>
            <a:ext cx="1181100" cy="320675"/>
          </a:xfrm>
          <a:prstGeom prst="bentConnector2">
            <a:avLst/>
          </a:prstGeom>
          <a:noFill/>
          <a:ln w="31750" algn="ctr">
            <a:solidFill>
              <a:srgbClr val="104B8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Easy Access to Editing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4" y="1231966"/>
            <a:ext cx="8768772" cy="452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6629400" y="1953276"/>
            <a:ext cx="1143000" cy="1266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45029" y="2978611"/>
            <a:ext cx="1348014" cy="344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7593" y="2563176"/>
            <a:ext cx="2086428" cy="4086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>
            <a:defPPr>
              <a:defRPr lang="en-US"/>
            </a:def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Icon Driven Tools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1567701"/>
            <a:ext cx="1981200" cy="4086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One Click Editing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28452" y="994230"/>
            <a:ext cx="4558506" cy="3429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User-friendly control panel lets you deploy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&amp; track online quizzes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&amp; homework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55424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67" name="Title 1"/>
          <p:cNvSpPr>
            <a:spLocks noGrp="1"/>
          </p:cNvSpPr>
          <p:nvPr>
            <p:ph type="title" idx="4294967295"/>
          </p:nvPr>
        </p:nvSpPr>
        <p:spPr>
          <a:xfrm>
            <a:off x="660400" y="1143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Robust Grade 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ook Functionality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07886"/>
            <a:ext cx="567042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17" y="2971800"/>
            <a:ext cx="7160991" cy="277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057" y="1262243"/>
            <a:ext cx="1618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Detailed 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reporting on students’ progress and overall class statistics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239484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Collaboration tools include discussion forums, blog, chat, single question 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polling 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 WIKI functionality</a:t>
            </a:r>
            <a:endParaRPr lang="en-US" sz="4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0" y="2180771"/>
            <a:ext cx="8057500" cy="352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Upload Your Own Content &amp; Embed Video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4863259" cy="3886200"/>
          </a:xfrm>
          <a:prstGeom prst="rect">
            <a:avLst/>
          </a:prstGeom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17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69099"/>
      </a:accent1>
      <a:accent2>
        <a:srgbClr val="004B91"/>
      </a:accent2>
      <a:accent3>
        <a:srgbClr val="FFFFFF"/>
      </a:accent3>
      <a:accent4>
        <a:srgbClr val="000000"/>
      </a:accent4>
      <a:accent5>
        <a:srgbClr val="B4C6CA"/>
      </a:accent5>
      <a:accent6>
        <a:srgbClr val="004383"/>
      </a:accent6>
      <a:hlink>
        <a:srgbClr val="FD4239"/>
      </a:hlink>
      <a:folHlink>
        <a:srgbClr val="E7B223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69099"/>
        </a:accent1>
        <a:accent2>
          <a:srgbClr val="004B91"/>
        </a:accent2>
        <a:accent3>
          <a:srgbClr val="FFFFFF"/>
        </a:accent3>
        <a:accent4>
          <a:srgbClr val="000000"/>
        </a:accent4>
        <a:accent5>
          <a:srgbClr val="B4C6CA"/>
        </a:accent5>
        <a:accent6>
          <a:srgbClr val="004383"/>
        </a:accent6>
        <a:hlink>
          <a:srgbClr val="FD4239"/>
        </a:hlink>
        <a:folHlink>
          <a:srgbClr val="E7B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69099"/>
      </a:accent1>
      <a:accent2>
        <a:srgbClr val="004B91"/>
      </a:accent2>
      <a:accent3>
        <a:srgbClr val="FFFFFF"/>
      </a:accent3>
      <a:accent4>
        <a:srgbClr val="000000"/>
      </a:accent4>
      <a:accent5>
        <a:srgbClr val="B4C6CA"/>
      </a:accent5>
      <a:accent6>
        <a:srgbClr val="004383"/>
      </a:accent6>
      <a:hlink>
        <a:srgbClr val="FD4239"/>
      </a:hlink>
      <a:folHlink>
        <a:srgbClr val="E7B223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69099"/>
        </a:accent1>
        <a:accent2>
          <a:srgbClr val="004B91"/>
        </a:accent2>
        <a:accent3>
          <a:srgbClr val="FFFFFF"/>
        </a:accent3>
        <a:accent4>
          <a:srgbClr val="000000"/>
        </a:accent4>
        <a:accent5>
          <a:srgbClr val="B4C6CA"/>
        </a:accent5>
        <a:accent6>
          <a:srgbClr val="004383"/>
        </a:accent6>
        <a:hlink>
          <a:srgbClr val="FD4239"/>
        </a:hlink>
        <a:folHlink>
          <a:srgbClr val="E7B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69099"/>
      </a:accent1>
      <a:accent2>
        <a:srgbClr val="004B91"/>
      </a:accent2>
      <a:accent3>
        <a:srgbClr val="FFFFFF"/>
      </a:accent3>
      <a:accent4>
        <a:srgbClr val="000000"/>
      </a:accent4>
      <a:accent5>
        <a:srgbClr val="B4C6CA"/>
      </a:accent5>
      <a:accent6>
        <a:srgbClr val="004383"/>
      </a:accent6>
      <a:hlink>
        <a:srgbClr val="FD4239"/>
      </a:hlink>
      <a:folHlink>
        <a:srgbClr val="E7B223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69099"/>
        </a:accent1>
        <a:accent2>
          <a:srgbClr val="004B91"/>
        </a:accent2>
        <a:accent3>
          <a:srgbClr val="FFFFFF"/>
        </a:accent3>
        <a:accent4>
          <a:srgbClr val="000000"/>
        </a:accent4>
        <a:accent5>
          <a:srgbClr val="B4C6CA"/>
        </a:accent5>
        <a:accent6>
          <a:srgbClr val="004383"/>
        </a:accent6>
        <a:hlink>
          <a:srgbClr val="FD4239"/>
        </a:hlink>
        <a:folHlink>
          <a:srgbClr val="E7B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2_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69099"/>
      </a:accent1>
      <a:accent2>
        <a:srgbClr val="004B91"/>
      </a:accent2>
      <a:accent3>
        <a:srgbClr val="FFFFFF"/>
      </a:accent3>
      <a:accent4>
        <a:srgbClr val="000000"/>
      </a:accent4>
      <a:accent5>
        <a:srgbClr val="B4C6CA"/>
      </a:accent5>
      <a:accent6>
        <a:srgbClr val="004383"/>
      </a:accent6>
      <a:hlink>
        <a:srgbClr val="FD4239"/>
      </a:hlink>
      <a:folHlink>
        <a:srgbClr val="E7B223"/>
      </a:folHlink>
    </a:clrScheme>
    <a:fontScheme name="2_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69099"/>
        </a:accent1>
        <a:accent2>
          <a:srgbClr val="004B91"/>
        </a:accent2>
        <a:accent3>
          <a:srgbClr val="FFFFFF"/>
        </a:accent3>
        <a:accent4>
          <a:srgbClr val="000000"/>
        </a:accent4>
        <a:accent5>
          <a:srgbClr val="B4C6CA"/>
        </a:accent5>
        <a:accent6>
          <a:srgbClr val="004383"/>
        </a:accent6>
        <a:hlink>
          <a:srgbClr val="FD4239"/>
        </a:hlink>
        <a:folHlink>
          <a:srgbClr val="E7B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</TotalTime>
  <Words>172</Words>
  <Application>Microsoft Office PowerPoint</Application>
  <PresentationFormat>On-screen Show (4:3)</PresentationFormat>
  <Paragraphs>31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Blank Presentation</vt:lpstr>
      <vt:lpstr>1_Blank Presentation</vt:lpstr>
      <vt:lpstr>2_Blank Presentation</vt:lpstr>
      <vt:lpstr>3_Blank Presentation</vt:lpstr>
      <vt:lpstr>PowerPoint Presentation</vt:lpstr>
      <vt:lpstr>Navigate seamlessly combines authoritative textbook content with interactive activities, outcomes-based assessments, and robust reporting tools that enable instructors to track real-time student progress.</vt:lpstr>
      <vt:lpstr>Instructor Features</vt:lpstr>
      <vt:lpstr>PowerPoint Presentation</vt:lpstr>
      <vt:lpstr>Easy Access to Editing</vt:lpstr>
      <vt:lpstr>User-friendly control panel lets you deploy &amp; track online quizzes &amp; homework</vt:lpstr>
      <vt:lpstr>Robust Grade Book Functionality</vt:lpstr>
      <vt:lpstr>Collaboration tools include discussion forums, blog, chat, single question  polling and WIKI functionality</vt:lpstr>
      <vt:lpstr>Upload Your Own Content &amp; Embed Video</vt:lpstr>
      <vt:lpstr>Student Features</vt:lpstr>
      <vt:lpstr>Integrated eBook</vt:lpstr>
      <vt:lpstr>Interactive Activities</vt:lpstr>
      <vt:lpstr>Pre-Loaded Exercises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Nurse  Education??</dc:title>
  <dc:creator>Bill Kimball</dc:creator>
  <cp:lastModifiedBy>Jody Sullivan</cp:lastModifiedBy>
  <cp:revision>129</cp:revision>
  <dcterms:created xsi:type="dcterms:W3CDTF">2011-09-21T15:09:42Z</dcterms:created>
  <dcterms:modified xsi:type="dcterms:W3CDTF">2012-03-13T14:42:57Z</dcterms:modified>
</cp:coreProperties>
</file>