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5.xml" ContentType="application/vnd.openxmlformats-officedocument.presentationml.tags+xml"/>
  <Override PartName="/ppt/notesSlides/notesSlide2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4.xml" ContentType="application/vnd.openxmlformats-officedocument.presentationml.notesSlide+xml"/>
  <Override PartName="/ppt/tags/tag8.xml" ContentType="application/vnd.openxmlformats-officedocument.presentationml.tags+xml"/>
  <Override PartName="/ppt/notesSlides/notesSlide25.xml" ContentType="application/vnd.openxmlformats-officedocument.presentationml.notesSlide+xml"/>
  <Override PartName="/ppt/tags/tag9.xml" ContentType="application/vnd.openxmlformats-officedocument.presentationml.tags+xml"/>
  <Override PartName="/ppt/notesSlides/notesSlide26.xml" ContentType="application/vnd.openxmlformats-officedocument.presentationml.notesSlide+xml"/>
  <Override PartName="/ppt/tags/tag10.xml" ContentType="application/vnd.openxmlformats-officedocument.presentationml.tags+xml"/>
  <Override PartName="/ppt/notesSlides/notesSlide2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8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9.xml" ContentType="application/vnd.openxmlformats-officedocument.presentationml.notesSlide+xml"/>
  <Override PartName="/ppt/tags/tag15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6.xml" ContentType="application/vnd.openxmlformats-officedocument.presentationml.tags+xml"/>
  <Override PartName="/ppt/notesSlides/notesSlide3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3.xml" ContentType="application/vnd.openxmlformats-officedocument.presentationml.notesSlide+xml"/>
  <Override PartName="/ppt/tags/tag19.xml" ContentType="application/vnd.openxmlformats-officedocument.presentationml.tags+xml"/>
  <Override PartName="/ppt/notesSlides/notesSlide34.xml" ContentType="application/vnd.openxmlformats-officedocument.presentationml.notesSlide+xml"/>
  <Override PartName="/ppt/tags/tag20.xml" ContentType="application/vnd.openxmlformats-officedocument.presentationml.tags+xml"/>
  <Override PartName="/ppt/notesSlides/notesSlide3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6.xml" ContentType="application/vnd.openxmlformats-officedocument.presentationml.notesSlide+xml"/>
  <Override PartName="/ppt/tags/tag23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24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25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tags/tag26.xml" ContentType="application/vnd.openxmlformats-officedocument.presentationml.tags+xml"/>
  <Override PartName="/ppt/notesSlides/notesSlide47.xml" ContentType="application/vnd.openxmlformats-officedocument.presentationml.notesSlide+xml"/>
  <Override PartName="/ppt/tags/tag27.xml" ContentType="application/vnd.openxmlformats-officedocument.presentationml.tags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7" r:id="rId3"/>
    <p:sldId id="310" r:id="rId4"/>
    <p:sldId id="311" r:id="rId5"/>
    <p:sldId id="312" r:id="rId6"/>
    <p:sldId id="313" r:id="rId7"/>
    <p:sldId id="258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5" r:id="rId32"/>
    <p:sldId id="286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8" r:id="rId51"/>
    <p:sldId id="309" r:id="rId52"/>
    <p:sldId id="314" r:id="rId53"/>
    <p:sldId id="315" r:id="rId54"/>
  </p:sldIdLst>
  <p:sldSz cx="9144000" cy="6858000" type="screen4x3"/>
  <p:notesSz cx="6858000" cy="9144000"/>
  <p:custDataLst>
    <p:tags r:id="rId57"/>
  </p:custData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EEA5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438" y="-90"/>
      </p:cViewPr>
      <p:guideLst>
        <p:guide orient="horz" pos="1152"/>
        <p:guide orient="horz" pos="144"/>
        <p:guide pos="2880"/>
        <p:guide pos="288"/>
        <p:guide pos="5472"/>
        <p:guide pos="4272"/>
      </p:guideLst>
    </p:cSldViewPr>
  </p:slideViewPr>
  <p:outlineViewPr>
    <p:cViewPr>
      <p:scale>
        <a:sx n="25" d="100"/>
        <a:sy n="25" d="1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13" d="100"/>
          <a:sy n="113" d="100"/>
        </p:scale>
        <p:origin x="-4530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cs typeface="Microsoft YaHe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cs typeface="Microsoft YaHei" charset="0"/>
              </a:defRPr>
            </a:lvl1pPr>
          </a:lstStyle>
          <a:p>
            <a:pPr>
              <a:defRPr/>
            </a:pPr>
            <a:fld id="{230E9BDE-D56D-694B-8C26-10B227D4B8A5}" type="datetimeFigureOut">
              <a:rPr lang="en-US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cs typeface="Microsoft YaHe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cs typeface="Microsoft YaHei" charset="0"/>
              </a:defRPr>
            </a:lvl1pPr>
          </a:lstStyle>
          <a:p>
            <a:pPr>
              <a:defRPr/>
            </a:pPr>
            <a:fld id="{194509B5-6BA8-B84E-9E7E-1237CBF9C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74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7347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7350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7352" name="Text Box 7"/>
          <p:cNvSpPr txBox="1"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Times New Roman" charset="0"/>
                <a:cs typeface="Microsoft YaHei" charset="0"/>
              </a:defRPr>
            </a:lvl1pPr>
          </a:lstStyle>
          <a:p>
            <a:pPr>
              <a:defRPr/>
            </a:pPr>
            <a:fld id="{040DEAB9-1479-F24F-8AD0-AE91062CC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64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defRPr/>
            </a:pPr>
            <a:fld id="{6639CB7F-EA2E-6E43-B940-45CBE7581A2D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1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defRPr/>
            </a:pPr>
            <a:fld id="{C30FA27F-C929-AB44-819B-DD8885D0B388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10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defRPr/>
            </a:pPr>
            <a:fld id="{6EFF60BB-213E-FB41-8C0F-BD726ED20551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11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defRPr/>
            </a:pPr>
            <a:fld id="{45054B93-F4BC-4F49-97F7-A30EDB50EA03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12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defRPr/>
            </a:pPr>
            <a:fld id="{9B09D998-8FE5-8B45-AB28-C3F2807BB31A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13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defRPr/>
            </a:pPr>
            <a:fld id="{E4D0A0CE-83E2-6941-B9CC-D5371B25EC06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14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defRPr/>
            </a:pPr>
            <a:fld id="{94F12186-14FA-494B-B25C-A2E4D48C3C56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15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defRPr/>
            </a:pPr>
            <a:fld id="{5B204577-BE6D-7A4F-B8E9-654EBBC9CFFA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16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defRPr/>
            </a:pPr>
            <a:fld id="{AECD6C0D-424E-8D4A-BA87-BFCA8A53025F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17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ClrTx/>
              <a:buFontTx/>
              <a:buNone/>
              <a:defRPr/>
            </a:pPr>
            <a:fld id="{E7F77A60-6199-CE44-B97B-54845566446C}" type="slidenum">
              <a:rPr lang="en-US" sz="1200" smtClean="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defRPr/>
              </a:pPr>
              <a:t>17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Arial" charset="0"/>
              <a:ea typeface="Microsoft YaHei" charset="0"/>
              <a:cs typeface="Microsoft YaHe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defRPr/>
            </a:pPr>
            <a:fld id="{491D25CB-B095-8B4A-B169-9C7F32055FD0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18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defRPr/>
            </a:pPr>
            <a:fld id="{8DF6A10B-63C2-8841-B446-8DEBE27B8308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19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defRPr/>
            </a:pPr>
            <a:fld id="{3860C0E6-C1A3-624A-8463-BD8720E8C008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2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defRPr/>
            </a:pPr>
            <a:fld id="{AF92F402-32F9-F446-92BC-1BCCA06B04E1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20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defRPr/>
            </a:pPr>
            <a:fld id="{8AA5700B-9450-E845-97C3-D8D3F7646EC3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21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defRPr/>
            </a:pPr>
            <a:fld id="{389C88FA-CD33-2B4D-AD99-99AFB4F7FC59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22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defRPr/>
            </a:pPr>
            <a:fld id="{5A856764-6E14-DE44-9036-75E534EABCE9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23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defRPr/>
            </a:pPr>
            <a:fld id="{30B1284D-6B43-6946-8AF7-5E5F4A791FCF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24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defRPr/>
            </a:pPr>
            <a:fld id="{94C81761-3F96-3449-8C42-711EC2CE3411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25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2947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ClrTx/>
              <a:buFontTx/>
              <a:buNone/>
              <a:defRPr/>
            </a:pPr>
            <a:fld id="{F4A808B6-A5EF-7348-AD00-232EDC1027A4}" type="slidenum">
              <a:rPr lang="en-US" sz="1200" smtClean="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defRPr/>
              </a:pPr>
              <a:t>25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Arial" charset="0"/>
              <a:ea typeface="Microsoft YaHei" charset="0"/>
              <a:cs typeface="Microsoft YaHei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defRPr/>
            </a:pPr>
            <a:fld id="{78607019-B271-A044-A272-51FE8F64F9ED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26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defRPr/>
            </a:pPr>
            <a:fld id="{A09F93CF-38D1-AA45-B21D-7F5692B94670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27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defRPr/>
            </a:pPr>
            <a:fld id="{A32764FC-C302-C046-A3D5-1511C43AC066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28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defRPr/>
            </a:pPr>
            <a:fld id="{FF395332-C437-EA4A-8D0A-80784AAE085C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29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ClrTx/>
              <a:buFontTx/>
              <a:buNone/>
              <a:defRPr/>
            </a:pPr>
            <a:fld id="{CC99C763-AF04-7449-A10E-2908A5C9ED51}" type="slidenum">
              <a:rPr lang="en-US" sz="1200" smtClean="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defRPr/>
              </a:pPr>
              <a:t>29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Arial" charset="0"/>
              <a:ea typeface="Microsoft YaHei" charset="0"/>
              <a:cs typeface="Microsoft YaHe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defRPr/>
            </a:pPr>
            <a:fld id="{705636B9-B13B-3C4E-AFB3-9ACEA7845224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3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defRPr/>
            </a:pPr>
            <a:fld id="{8AEF230F-8388-AE4F-8FBE-B630A618D902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30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defRPr/>
            </a:pPr>
            <a:fld id="{CE2246FF-49D5-A041-A343-601A83742254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31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defRPr/>
            </a:pPr>
            <a:fld id="{1A3AA73A-0F1E-CA4A-9158-26A1DBAE004B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32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defRPr/>
            </a:pPr>
            <a:fld id="{B595841C-8703-C343-8E84-C4A1E1F51F8A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33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defRPr/>
            </a:pPr>
            <a:fld id="{0466637A-F4D1-6D4D-999D-8E18D60809CD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34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defRPr/>
            </a:pPr>
            <a:fld id="{019DC1AA-298E-594F-8675-4AC0E13880C5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35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defRPr/>
            </a:pPr>
            <a:fld id="{F05DA3FB-6D61-F745-BE3D-97B6C3F09A0B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36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9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defRPr/>
            </a:pPr>
            <a:fld id="{9822FFDF-4B51-B241-A62F-F9C33E8AFC13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37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1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defRPr/>
            </a:pPr>
            <a:fld id="{4DA451A3-074E-2043-9565-0D901D57D62C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38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3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defRPr/>
            </a:pPr>
            <a:fld id="{80CFE47B-5439-764D-94CA-D26EAC1D31C0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39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7283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ClrTx/>
              <a:buFontTx/>
              <a:buNone/>
              <a:defRPr/>
            </a:pPr>
            <a:fld id="{C97E5DE3-C907-1D45-A77C-4A6CFB73A680}" type="slidenum">
              <a:rPr lang="en-US" sz="1200" smtClean="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defRPr/>
              </a:pPr>
              <a:t>39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Arial" charset="0"/>
              <a:ea typeface="Microsoft YaHei" charset="0"/>
              <a:cs typeface="Microsoft YaHe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defRPr/>
            </a:pPr>
            <a:fld id="{65062578-05A9-3F40-9C58-5986C9F6D745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4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defRPr/>
            </a:pPr>
            <a:fld id="{F2A0A9D4-EE9F-874A-9481-C99CEE915C37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40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7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defRPr/>
            </a:pPr>
            <a:fld id="{1D549FD5-879F-0845-91E1-909247BD7B1F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41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93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defRPr/>
            </a:pPr>
            <a:fld id="{8DE97808-53A4-9440-A93A-F605A09EFA38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42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defRPr/>
            </a:pPr>
            <a:fld id="{CD767680-26A5-8443-A820-F71B72E272BA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43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34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defRPr/>
            </a:pPr>
            <a:fld id="{E6255FA3-F90E-C045-8D52-E0ED11805ACF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44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54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defRPr/>
            </a:pPr>
            <a:fld id="{5886D12B-622C-4D43-BD91-625F9420D2F1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45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75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defRPr/>
            </a:pPr>
            <a:fld id="{38704940-DDE6-674E-97C4-1CFEA59216E4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46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95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defRPr/>
            </a:pPr>
            <a:fld id="{56DD655F-C885-8C40-B7E6-787396326DE1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47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16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defRPr/>
            </a:pPr>
            <a:fld id="{F6F4945D-23EC-8B43-91B9-B6B28CF9F9C7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48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ClrTx/>
              <a:buFontTx/>
              <a:buNone/>
              <a:defRPr/>
            </a:pPr>
            <a:fld id="{E0C1197E-0804-6648-B070-F701A15FF571}" type="slidenum">
              <a:rPr lang="en-US" sz="1200" smtClean="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defRPr/>
              </a:pPr>
              <a:t>48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1136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Arial" charset="0"/>
              <a:ea typeface="Microsoft YaHei" charset="0"/>
              <a:cs typeface="Microsoft YaHei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defRPr/>
            </a:pPr>
            <a:fld id="{5CA42E39-0F25-4E45-9EBD-0685B0E7DCA5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49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defRPr/>
            </a:pPr>
            <a:fld id="{B6E722F2-A190-CC49-B91F-B6ED84762CC4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5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defRPr/>
            </a:pPr>
            <a:fld id="{634966F8-F11D-6F4B-9098-39C285740CCB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50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77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7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defRPr/>
            </a:pPr>
            <a:fld id="{7A080975-CC6B-2146-92A9-11E423FF5845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51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9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98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defRPr/>
            </a:pPr>
            <a:fld id="{6AAC806E-353D-5F40-A61D-58444F97D0BF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52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218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18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defRPr/>
            </a:pPr>
            <a:fld id="{F157C1A8-2054-FE47-9F4F-67387484247D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53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239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39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defRPr/>
            </a:pPr>
            <a:fld id="{149281DB-44AF-6B4A-A394-98AAC429CC6A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6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defRPr/>
            </a:pPr>
            <a:fld id="{1F7E944B-4E28-A14F-92E8-04EF89B0FD1F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7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defRPr/>
            </a:pPr>
            <a:fld id="{FDC6C5C7-0916-2340-8F36-4542A5275C8E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8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defRPr/>
            </a:pPr>
            <a:fld id="{795807DA-BDCF-E046-B95F-A352BD3A1DE9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9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37218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572000" y="2590800"/>
            <a:ext cx="4114800" cy="1470025"/>
          </a:xfrm>
        </p:spPr>
        <p:txBody>
          <a:bodyPr anchor="b"/>
          <a:lstStyle>
            <a:lvl1pPr algn="r">
              <a:defRPr>
                <a:solidFill>
                  <a:srgbClr val="FFCC00"/>
                </a:solidFill>
                <a:latin typeface="Arial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721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4191000"/>
            <a:ext cx="5410200" cy="1752600"/>
          </a:xfrm>
          <a:gradFill rotWithShape="1">
            <a:gsLst>
              <a:gs pos="0">
                <a:srgbClr val="FFCC00">
                  <a:alpha val="89999"/>
                </a:srgbClr>
              </a:gs>
              <a:gs pos="100000">
                <a:srgbClr val="FFCC00">
                  <a:alpha val="25000"/>
                </a:srgbClr>
              </a:gs>
            </a:gsLst>
            <a:lin ang="5400000" scaled="1"/>
          </a:gradFill>
        </p:spPr>
        <p:txBody>
          <a:bodyPr lIns="90000" tIns="182880" bIns="182880"/>
          <a:lstStyle>
            <a:lvl1pPr marL="1600200" indent="0" algn="r">
              <a:buFontTx/>
              <a:buNone/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36811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0000" tIns="46800" rIns="90000" bIns="4680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58D48-4D58-9544-82D4-DCB15492B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2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B9086-C2FF-E34D-BE04-81EE5EB06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44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654050"/>
            <a:ext cx="2055812" cy="5621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54050"/>
            <a:ext cx="6018213" cy="5621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9718C-1B69-AC4E-8DCB-AA003D03A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3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1BFEA-F4B7-C14C-B96B-3A6D3B63E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0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A36C7-811A-CF4E-B171-37487898A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6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1F655-7B01-824A-BA02-FB7852EAC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1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7013" cy="4294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4037012" cy="4294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2A39B-F46B-ED46-A6FE-CF2254B08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55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AAF9E-F913-2F4B-A6FA-BB3B01103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26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E05DA-1FC1-3F41-859F-092FC0106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6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F3567-EB92-024D-B69B-4708D7F54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87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B760B-6046-EC4B-9B25-743EECD39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2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64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6425" cy="4648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cs typeface="Microsoft YaHei" charset="0"/>
              </a:defRPr>
            </a:lvl1pPr>
          </a:lstStyle>
          <a:p>
            <a:pPr>
              <a:defRPr/>
            </a:pPr>
            <a:fld id="{63BDABC1-5F1E-6842-AD13-B8E9621C4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FFEEA5"/>
          </a:solidFill>
          <a:latin typeface="+mj-lt"/>
          <a:ea typeface="ＭＳ Ｐゴシック" charset="0"/>
          <a:cs typeface="Microsoft YaHei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FFEEA5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FFEEA5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FFEEA5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FFEEA5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CC00"/>
          </a:solidFill>
          <a:latin typeface="Arial" charset="0"/>
          <a:ea typeface="Microsoft YaHei" charset="-122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CC00"/>
          </a:solidFill>
          <a:latin typeface="Arial" charset="0"/>
          <a:ea typeface="Microsoft YaHei" charset="-122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CC00"/>
          </a:solidFill>
          <a:latin typeface="Arial" charset="0"/>
          <a:ea typeface="Microsoft YaHei" charset="-122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CC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Char char="•"/>
        <a:defRPr sz="2800">
          <a:solidFill>
            <a:schemeClr val="tx1"/>
          </a:solidFill>
          <a:latin typeface="+mn-lt"/>
          <a:ea typeface="ＭＳ Ｐゴシック" charset="0"/>
          <a:cs typeface="Microsoft YaHei" charset="0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400">
          <a:solidFill>
            <a:schemeClr val="tx1"/>
          </a:solidFill>
          <a:latin typeface="+mn-lt"/>
          <a:ea typeface="+mn-ea"/>
          <a:cs typeface="Microsoft YaHei" charset="0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Char char="•"/>
        <a:defRPr sz="2100">
          <a:solidFill>
            <a:schemeClr val="tx1"/>
          </a:solidFill>
          <a:latin typeface="+mn-lt"/>
          <a:ea typeface="+mn-ea"/>
          <a:cs typeface="Microsoft YaHei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100">
          <a:solidFill>
            <a:schemeClr val="tx1"/>
          </a:solidFill>
          <a:latin typeface="+mn-lt"/>
          <a:ea typeface="+mn-ea"/>
          <a:cs typeface="Microsoft YaHei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Char char="•"/>
        <a:defRPr sz="2100">
          <a:solidFill>
            <a:schemeClr val="tx1"/>
          </a:solidFill>
          <a:latin typeface="+mn-lt"/>
          <a:ea typeface="+mn-ea"/>
          <a:cs typeface="Microsoft YaHei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CC00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CC00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CC00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CC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2.jpe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3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5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4.jpe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5" Type="http://schemas.openxmlformats.org/officeDocument/2006/relationships/image" Target="../media/image16.jpeg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7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4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8.jpe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Relationship Id="rId4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Relationship Id="rId5" Type="http://schemas.openxmlformats.org/officeDocument/2006/relationships/image" Target="../media/image19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Relationship Id="rId5" Type="http://schemas.openxmlformats.org/officeDocument/2006/relationships/image" Target="../media/image20.jpeg"/><Relationship Id="rId4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Relationship Id="rId5" Type="http://schemas.openxmlformats.org/officeDocument/2006/relationships/image" Target="../media/image21.jpeg"/><Relationship Id="rId4" Type="http://schemas.openxmlformats.org/officeDocument/2006/relationships/image" Target="../media/image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Relationship Id="rId5" Type="http://schemas.openxmlformats.org/officeDocument/2006/relationships/image" Target="../media/image22.jpeg"/><Relationship Id="rId4" Type="http://schemas.openxmlformats.org/officeDocument/2006/relationships/image" Target="../media/image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41528_CH01_COPCO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7" r="12727" b="116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FF">
                    <a:alpha val="34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85" name="Rectangle 1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1</a:t>
            </a: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4191000"/>
            <a:ext cx="5334000" cy="1676400"/>
          </a:xfrm>
        </p:spPr>
        <p:txBody>
          <a:bodyPr/>
          <a:lstStyle/>
          <a:p>
            <a:pPr marL="1371600">
              <a:defRPr/>
            </a:pPr>
            <a:r>
              <a:rPr lang="en-US"/>
              <a:t>The Orientation and History of the Fire Service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Fire Fighter Qualifications </a:t>
            </a:r>
          </a:p>
        </p:txBody>
      </p:sp>
      <p:sp>
        <p:nvSpPr>
          <p:cNvPr id="1230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4572000" y="1828800"/>
            <a:ext cx="4114800" cy="46482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0000"/>
              </a:spcBef>
              <a:defRPr/>
            </a:pPr>
            <a:r>
              <a:rPr lang="en-US">
                <a:latin typeface="Arial" charset="0"/>
              </a:rPr>
              <a:t>Age requirements</a:t>
            </a:r>
          </a:p>
          <a:p>
            <a:pPr lvl="1">
              <a:lnSpc>
                <a:spcPct val="95000"/>
              </a:lnSpc>
              <a:spcBef>
                <a:spcPct val="10000"/>
              </a:spcBef>
              <a:defRPr/>
            </a:pPr>
            <a:r>
              <a:rPr lang="en-US">
                <a:latin typeface="Arial" charset="0"/>
                <a:ea typeface="Microsoft YaHei" charset="0"/>
              </a:rPr>
              <a:t>Most departments require that candidates be between the ages of 18 and 21 years. </a:t>
            </a:r>
          </a:p>
          <a:p>
            <a:pPr>
              <a:lnSpc>
                <a:spcPct val="95000"/>
              </a:lnSpc>
              <a:spcBef>
                <a:spcPct val="10000"/>
              </a:spcBef>
              <a:defRPr/>
            </a:pPr>
            <a:r>
              <a:rPr lang="en-US">
                <a:latin typeface="Arial" charset="0"/>
              </a:rPr>
              <a:t>Education requirements</a:t>
            </a:r>
          </a:p>
          <a:p>
            <a:pPr lvl="1">
              <a:lnSpc>
                <a:spcPct val="95000"/>
              </a:lnSpc>
              <a:spcBef>
                <a:spcPct val="10000"/>
              </a:spcBef>
              <a:defRPr/>
            </a:pPr>
            <a:r>
              <a:rPr lang="en-US">
                <a:latin typeface="Arial" charset="0"/>
                <a:ea typeface="Microsoft YaHei" charset="0"/>
              </a:rPr>
              <a:t>Most departments require a minimum of a high school diploma or equivalent.</a:t>
            </a:r>
          </a:p>
        </p:txBody>
      </p:sp>
      <p:pic>
        <p:nvPicPr>
          <p:cNvPr id="12293" name="Picture 5" descr="41528_CH01_FIG0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4114800" cy="3798888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Fire Fighter Qualifications </a:t>
            </a:r>
          </a:p>
        </p:txBody>
      </p:sp>
      <p:sp>
        <p:nvSpPr>
          <p:cNvPr id="13327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Medical requirements</a:t>
            </a:r>
          </a:p>
          <a:p>
            <a:pPr lvl="1">
              <a:defRPr/>
            </a:pPr>
            <a:r>
              <a:rPr lang="en-US">
                <a:latin typeface="Arial" charset="0"/>
                <a:ea typeface="Microsoft YaHei" charset="0"/>
              </a:rPr>
              <a:t>Medical evaluations are often required before training can begin.</a:t>
            </a:r>
          </a:p>
          <a:p>
            <a:pPr lvl="1">
              <a:defRPr/>
            </a:pPr>
            <a:r>
              <a:rPr lang="en-US">
                <a:latin typeface="Arial" charset="0"/>
                <a:ea typeface="Microsoft YaHei" charset="0"/>
              </a:rPr>
              <a:t>Medical requirements for fire fighters are specified in NFPA 1582, Standard on Comprehensive Operational Medical Program for Fire Departments.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Fire Fighter Qualifications </a:t>
            </a:r>
          </a:p>
        </p:txBody>
      </p:sp>
      <p:sp>
        <p:nvSpPr>
          <p:cNvPr id="14351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Physical fitness requirements</a:t>
            </a:r>
          </a:p>
          <a:p>
            <a:pPr lvl="1">
              <a:defRPr/>
            </a:pPr>
            <a:r>
              <a:rPr lang="en-US">
                <a:latin typeface="Arial" charset="0"/>
                <a:ea typeface="Microsoft YaHei" charset="0"/>
              </a:rPr>
              <a:t>Physical fitness requirements ensure that fire fighters have the strength and stamina needed.</a:t>
            </a:r>
          </a:p>
          <a:p>
            <a:pPr>
              <a:defRPr/>
            </a:pPr>
            <a:r>
              <a:rPr lang="en-US">
                <a:latin typeface="Arial" charset="0"/>
              </a:rPr>
              <a:t>Emergency medical requirements</a:t>
            </a:r>
          </a:p>
          <a:p>
            <a:pPr lvl="1">
              <a:defRPr/>
            </a:pPr>
            <a:r>
              <a:rPr lang="en-US">
                <a:latin typeface="Arial" charset="0"/>
                <a:ea typeface="Microsoft YaHei" charset="0"/>
              </a:rPr>
              <a:t>Departments may require fire fighters to be certified as an Emergency Medical Responder, Emergency Medical Technician (EMT)–Basic, or Paramedic.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</a:rPr>
              <a:t>Roles and Responsibilities 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for Fire </a:t>
            </a:r>
            <a:r>
              <a:rPr lang="en-US" dirty="0">
                <a:latin typeface="Arial" charset="0"/>
              </a:rPr>
              <a:t>Fighter I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Properly don and doff PPE. </a:t>
            </a:r>
          </a:p>
          <a:p>
            <a:pPr>
              <a:defRPr/>
            </a:pPr>
            <a:r>
              <a:rPr lang="en-US">
                <a:latin typeface="Arial" charset="0"/>
              </a:rPr>
              <a:t>Hoist hand tools using appropriate ropes and knots.</a:t>
            </a:r>
          </a:p>
          <a:p>
            <a:pPr>
              <a:defRPr/>
            </a:pPr>
            <a:r>
              <a:rPr lang="en-US">
                <a:latin typeface="Arial" charset="0"/>
              </a:rPr>
              <a:t>Understand and correctly apply appropriate communication protocols.</a:t>
            </a:r>
          </a:p>
          <a:p>
            <a:pPr>
              <a:defRPr/>
            </a:pPr>
            <a:r>
              <a:rPr lang="en-US">
                <a:latin typeface="Arial" charset="0"/>
              </a:rPr>
              <a:t>Use self-contained breathing apparatus (SCBA).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</a:rPr>
              <a:t>Roles and Responsibilities 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for Fire </a:t>
            </a:r>
            <a:r>
              <a:rPr lang="en-US" dirty="0">
                <a:latin typeface="Arial" charset="0"/>
              </a:rPr>
              <a:t>Fighter I</a:t>
            </a:r>
          </a:p>
        </p:txBody>
      </p:sp>
      <p:sp>
        <p:nvSpPr>
          <p:cNvPr id="16399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Respond on apparatus to an emergency.</a:t>
            </a:r>
          </a:p>
          <a:p>
            <a:pPr>
              <a:defRPr/>
            </a:pPr>
            <a:r>
              <a:rPr lang="en-US">
                <a:latin typeface="Arial" charset="0"/>
              </a:rPr>
              <a:t>Establish and operate safely in emergency work areas.</a:t>
            </a:r>
          </a:p>
          <a:p>
            <a:pPr>
              <a:defRPr/>
            </a:pPr>
            <a:r>
              <a:rPr lang="en-US">
                <a:latin typeface="Arial" charset="0"/>
              </a:rPr>
              <a:t>Force entry into a structure.</a:t>
            </a:r>
          </a:p>
          <a:p>
            <a:pPr>
              <a:defRPr/>
            </a:pPr>
            <a:r>
              <a:rPr lang="en-US">
                <a:latin typeface="Arial" charset="0"/>
              </a:rPr>
              <a:t>Exit a hazardous area safely as a team.</a:t>
            </a:r>
          </a:p>
          <a:p>
            <a:pPr>
              <a:defRPr/>
            </a:pPr>
            <a:r>
              <a:rPr lang="en-US">
                <a:latin typeface="Arial" charset="0"/>
              </a:rPr>
              <a:t>Set up ground ladders safely and correctly.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</a:rPr>
              <a:t>Roles and Responsibilities 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for Fire </a:t>
            </a:r>
            <a:r>
              <a:rPr lang="en-US" dirty="0">
                <a:latin typeface="Arial" charset="0"/>
              </a:rPr>
              <a:t>Fighter I</a:t>
            </a:r>
          </a:p>
        </p:txBody>
      </p:sp>
      <p:sp>
        <p:nvSpPr>
          <p:cNvPr id="17423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Attack a passenger vehicle fire, an exterior Class A fire, and an interior structure fire.</a:t>
            </a:r>
          </a:p>
          <a:p>
            <a:pPr>
              <a:defRPr/>
            </a:pPr>
            <a:r>
              <a:rPr lang="en-US">
                <a:latin typeface="Arial" charset="0"/>
              </a:rPr>
              <a:t>Conduct search and rescue in a structure.</a:t>
            </a:r>
          </a:p>
          <a:p>
            <a:pPr>
              <a:defRPr/>
            </a:pPr>
            <a:r>
              <a:rPr lang="en-US">
                <a:latin typeface="Arial" charset="0"/>
              </a:rPr>
              <a:t>Perform ventilation of an involved structure.</a:t>
            </a:r>
          </a:p>
          <a:p>
            <a:pPr>
              <a:defRPr/>
            </a:pPr>
            <a:r>
              <a:rPr lang="en-US">
                <a:latin typeface="Arial" charset="0"/>
              </a:rPr>
              <a:t>Overhaul a fire scene.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457200" y="1981200"/>
            <a:ext cx="822960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  <a:defRPr/>
            </a:pPr>
            <a:endParaRPr lang="en-US" sz="3200" smtClean="0">
              <a:solidFill>
                <a:srgbClr val="FFCC00"/>
              </a:solidFill>
            </a:endParaRPr>
          </a:p>
        </p:txBody>
      </p:sp>
      <p:sp>
        <p:nvSpPr>
          <p:cNvPr id="1844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</a:rPr>
              <a:t>Roles and Responsibilities 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for Fire </a:t>
            </a:r>
            <a:r>
              <a:rPr lang="en-US" dirty="0">
                <a:latin typeface="Arial" charset="0"/>
              </a:rPr>
              <a:t>Fighter I</a:t>
            </a:r>
          </a:p>
        </p:txBody>
      </p:sp>
      <p:sp>
        <p:nvSpPr>
          <p:cNvPr id="18443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Conserve property with salvage tools.</a:t>
            </a:r>
          </a:p>
          <a:p>
            <a:pPr>
              <a:defRPr/>
            </a:pPr>
            <a:r>
              <a:rPr lang="en-US">
                <a:latin typeface="Arial" charset="0"/>
              </a:rPr>
              <a:t>Connect an engine to a water supply.</a:t>
            </a:r>
          </a:p>
          <a:p>
            <a:pPr>
              <a:defRPr/>
            </a:pPr>
            <a:r>
              <a:rPr lang="en-US">
                <a:latin typeface="Arial" charset="0"/>
              </a:rPr>
              <a:t>Extinguish Class A, Class B, Class C, and Class D fires.</a:t>
            </a:r>
          </a:p>
          <a:p>
            <a:pPr>
              <a:defRPr/>
            </a:pPr>
            <a:r>
              <a:rPr lang="en-US">
                <a:latin typeface="Arial" charset="0"/>
              </a:rPr>
              <a:t>Illuminate an emergency scene. </a:t>
            </a:r>
          </a:p>
          <a:p>
            <a:pPr>
              <a:defRPr/>
            </a:pPr>
            <a:r>
              <a:rPr lang="en-US">
                <a:latin typeface="Arial" charset="0"/>
              </a:rPr>
              <a:t>Turn off utilities.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Roles and Responsibilities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for Fire Fighter I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Combat a ground cover fire.</a:t>
            </a:r>
          </a:p>
          <a:p>
            <a:pPr>
              <a:defRPr/>
            </a:pPr>
            <a:r>
              <a:rPr lang="en-US">
                <a:latin typeface="Arial" charset="0"/>
              </a:rPr>
              <a:t>Perform fire safety surveys.</a:t>
            </a:r>
          </a:p>
          <a:p>
            <a:pPr>
              <a:defRPr/>
            </a:pPr>
            <a:r>
              <a:rPr lang="en-US">
                <a:latin typeface="Arial" charset="0"/>
              </a:rPr>
              <a:t>Clean and maintain equipment.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6324600" cy="10668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Roles and Responsibilities for Fire Fighter II</a:t>
            </a:r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Prepare reports.</a:t>
            </a:r>
          </a:p>
          <a:p>
            <a:pPr>
              <a:defRPr/>
            </a:pPr>
            <a:r>
              <a:rPr lang="en-US">
                <a:latin typeface="Arial" charset="0"/>
              </a:rPr>
              <a:t>Communicate the need for assistance.</a:t>
            </a:r>
          </a:p>
          <a:p>
            <a:pPr>
              <a:defRPr/>
            </a:pPr>
            <a:r>
              <a:rPr lang="en-US">
                <a:latin typeface="Arial" charset="0"/>
              </a:rPr>
              <a:t>Coordinate an interior attack line team.</a:t>
            </a:r>
          </a:p>
          <a:p>
            <a:pPr>
              <a:defRPr/>
            </a:pPr>
            <a:r>
              <a:rPr lang="en-US">
                <a:latin typeface="Arial" charset="0"/>
              </a:rPr>
              <a:t>Extinguish an ignitable liquid fire.</a:t>
            </a:r>
          </a:p>
          <a:p>
            <a:pPr>
              <a:defRPr/>
            </a:pPr>
            <a:r>
              <a:rPr lang="en-US">
                <a:latin typeface="Arial" charset="0"/>
              </a:rPr>
              <a:t>Control a flammable gas cylinder fire.</a:t>
            </a:r>
          </a:p>
        </p:txBody>
      </p:sp>
      <p:pic>
        <p:nvPicPr>
          <p:cNvPr id="51204" name="Picture 4" descr="FFII_ico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3" y="228600"/>
            <a:ext cx="1252537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9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6324600" cy="10668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Roles and Responsibilities for Fire Fighter II</a:t>
            </a:r>
          </a:p>
        </p:txBody>
      </p:sp>
      <p:sp>
        <p:nvSpPr>
          <p:cNvPr id="21520" name="Rectangle 1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Protect evidence of fire cause and origin.</a:t>
            </a:r>
          </a:p>
          <a:p>
            <a:pPr>
              <a:defRPr/>
            </a:pPr>
            <a:r>
              <a:rPr lang="en-US">
                <a:latin typeface="Arial" charset="0"/>
              </a:rPr>
              <a:t>Assess and disentangle victims from motor vehicle collisions. </a:t>
            </a:r>
          </a:p>
          <a:p>
            <a:pPr>
              <a:defRPr/>
            </a:pPr>
            <a:r>
              <a:rPr lang="en-US">
                <a:latin typeface="Arial" charset="0"/>
              </a:rPr>
              <a:t>Assist special rescue team operations.</a:t>
            </a:r>
          </a:p>
          <a:p>
            <a:pPr>
              <a:defRPr/>
            </a:pPr>
            <a:r>
              <a:rPr lang="en-US">
                <a:latin typeface="Arial" charset="0"/>
              </a:rPr>
              <a:t>Perform a fire safety survey.</a:t>
            </a:r>
          </a:p>
        </p:txBody>
      </p:sp>
      <p:pic>
        <p:nvPicPr>
          <p:cNvPr id="53252" name="Picture 17" descr="FFII_ico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3" y="228600"/>
            <a:ext cx="1252537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Fire Fighter I Objectives </a:t>
            </a: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List five guidelines for successful fire fighter training. </a:t>
            </a:r>
          </a:p>
          <a:p>
            <a:pPr>
              <a:defRPr/>
            </a:pPr>
            <a:r>
              <a:rPr lang="en-US">
                <a:latin typeface="Arial" charset="0"/>
              </a:rPr>
              <a:t>Describe the general requirements for becoming a fire fighter. </a:t>
            </a:r>
          </a:p>
          <a:p>
            <a:pPr>
              <a:defRPr/>
            </a:pPr>
            <a:r>
              <a:rPr lang="en-US">
                <a:latin typeface="Arial" charset="0"/>
              </a:rPr>
              <a:t>Outline the roles and responsibilities of a Fire Fighter I. </a:t>
            </a:r>
          </a:p>
          <a:p>
            <a:pPr>
              <a:defRPr/>
            </a:pPr>
            <a:r>
              <a:rPr lang="en-US">
                <a:latin typeface="Arial" charset="0"/>
              </a:rPr>
              <a:t>Describe the common positions of fire fighters within the fire department.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4724400" y="2133600"/>
            <a:ext cx="4114800" cy="42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FFCC00"/>
              </a:buClr>
              <a:buFont typeface="Arial" charset="0"/>
              <a:buChar char="•"/>
              <a:defRPr/>
            </a:pPr>
            <a:r>
              <a:rPr lang="en-US" sz="3200" smtClean="0">
                <a:solidFill>
                  <a:srgbClr val="FFCC00"/>
                </a:solidFill>
              </a:rPr>
              <a:t>&lt;Insert Figure 1-3&gt;</a:t>
            </a:r>
          </a:p>
        </p:txBody>
      </p:sp>
      <p:pic>
        <p:nvPicPr>
          <p:cNvPr id="22533" name="Picture 5" descr="41528_CH01_FIG0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114800" cy="3722688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545" name="Rectangle 17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6324600" cy="10668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Roles and Responsibilities for Fire Fighter II</a:t>
            </a:r>
          </a:p>
        </p:txBody>
      </p:sp>
      <p:sp>
        <p:nvSpPr>
          <p:cNvPr id="22546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4114800" cy="46482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Present fire safety information.</a:t>
            </a:r>
          </a:p>
          <a:p>
            <a:pPr>
              <a:defRPr/>
            </a:pPr>
            <a:r>
              <a:rPr lang="en-US">
                <a:latin typeface="Arial" charset="0"/>
              </a:rPr>
              <a:t>Maintain fire equipment.</a:t>
            </a:r>
          </a:p>
          <a:p>
            <a:pPr>
              <a:defRPr/>
            </a:pPr>
            <a:r>
              <a:rPr lang="en-US">
                <a:latin typeface="Arial" charset="0"/>
              </a:rPr>
              <a:t>Perform annual service tests on fire hose.</a:t>
            </a:r>
          </a:p>
        </p:txBody>
      </p:sp>
      <p:pic>
        <p:nvPicPr>
          <p:cNvPr id="55302" name="Picture 19" descr="FFII_icon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3" y="228600"/>
            <a:ext cx="1252537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General Roles Within the Department</a:t>
            </a:r>
          </a:p>
        </p:txBody>
      </p:sp>
      <p:sp>
        <p:nvSpPr>
          <p:cNvPr id="23567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Fire apparatus driver/operator</a:t>
            </a:r>
          </a:p>
          <a:p>
            <a:pPr>
              <a:defRPr/>
            </a:pPr>
            <a:r>
              <a:rPr lang="en-US">
                <a:latin typeface="Arial" charset="0"/>
              </a:rPr>
              <a:t>Company officer</a:t>
            </a:r>
          </a:p>
          <a:p>
            <a:pPr>
              <a:defRPr/>
            </a:pPr>
            <a:r>
              <a:rPr lang="en-US">
                <a:latin typeface="Arial" charset="0"/>
              </a:rPr>
              <a:t>Safety officer</a:t>
            </a:r>
          </a:p>
          <a:p>
            <a:pPr>
              <a:defRPr/>
            </a:pPr>
            <a:r>
              <a:rPr lang="en-US">
                <a:latin typeface="Arial" charset="0"/>
              </a:rPr>
              <a:t>Training officer</a:t>
            </a:r>
          </a:p>
          <a:p>
            <a:pPr>
              <a:defRPr/>
            </a:pPr>
            <a:r>
              <a:rPr lang="en-US">
                <a:latin typeface="Arial" charset="0"/>
              </a:rPr>
              <a:t>Incident commander</a:t>
            </a:r>
          </a:p>
          <a:p>
            <a:pPr>
              <a:defRPr/>
            </a:pPr>
            <a:r>
              <a:rPr lang="en-US">
                <a:latin typeface="Arial" charset="0"/>
              </a:rPr>
              <a:t>Fire marshal/inspector/investigator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2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General Roles Within the Department</a:t>
            </a:r>
          </a:p>
        </p:txBody>
      </p:sp>
      <p:sp>
        <p:nvSpPr>
          <p:cNvPr id="24593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Fire and life safety education specialist</a:t>
            </a:r>
          </a:p>
          <a:p>
            <a:pPr>
              <a:defRPr/>
            </a:pPr>
            <a:r>
              <a:rPr lang="en-US">
                <a:latin typeface="Arial" charset="0"/>
              </a:rPr>
              <a:t>911 dispatcher/telecommunicator</a:t>
            </a:r>
          </a:p>
          <a:p>
            <a:pPr>
              <a:defRPr/>
            </a:pPr>
            <a:r>
              <a:rPr lang="en-US">
                <a:latin typeface="Arial" charset="0"/>
              </a:rPr>
              <a:t>Apparatus maintenance personnel</a:t>
            </a:r>
          </a:p>
          <a:p>
            <a:pPr>
              <a:defRPr/>
            </a:pPr>
            <a:r>
              <a:rPr lang="en-US">
                <a:latin typeface="Arial" charset="0"/>
              </a:rPr>
              <a:t>Fire police</a:t>
            </a:r>
          </a:p>
          <a:p>
            <a:pPr>
              <a:defRPr/>
            </a:pPr>
            <a:r>
              <a:rPr lang="en-US">
                <a:latin typeface="Arial" charset="0"/>
              </a:rPr>
              <a:t>Information management</a:t>
            </a:r>
          </a:p>
          <a:p>
            <a:pPr>
              <a:defRPr/>
            </a:pPr>
            <a:r>
              <a:rPr lang="en-US">
                <a:latin typeface="Arial" charset="0"/>
              </a:rPr>
              <a:t>Public information officer</a:t>
            </a:r>
          </a:p>
          <a:p>
            <a:pPr>
              <a:defRPr/>
            </a:pPr>
            <a:r>
              <a:rPr lang="en-US">
                <a:latin typeface="Arial" charset="0"/>
              </a:rPr>
              <a:t>Fire protection engineer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Specialized Response Roles</a:t>
            </a:r>
          </a:p>
        </p:txBody>
      </p:sp>
      <p:sp>
        <p:nvSpPr>
          <p:cNvPr id="25615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Aircraft/crash rescue fire fighter</a:t>
            </a:r>
          </a:p>
          <a:p>
            <a:pPr>
              <a:defRPr/>
            </a:pPr>
            <a:r>
              <a:rPr lang="en-US">
                <a:latin typeface="Arial" charset="0"/>
              </a:rPr>
              <a:t>Hazardous materials technician</a:t>
            </a:r>
          </a:p>
          <a:p>
            <a:pPr>
              <a:defRPr/>
            </a:pPr>
            <a:r>
              <a:rPr lang="en-US">
                <a:latin typeface="Arial" charset="0"/>
              </a:rPr>
              <a:t>Technical rescue technician</a:t>
            </a:r>
          </a:p>
          <a:p>
            <a:pPr>
              <a:defRPr/>
            </a:pPr>
            <a:r>
              <a:rPr lang="en-US">
                <a:latin typeface="Arial" charset="0"/>
              </a:rPr>
              <a:t>SCUBA dive rescue technician</a:t>
            </a:r>
          </a:p>
          <a:p>
            <a:pPr>
              <a:defRPr/>
            </a:pPr>
            <a:r>
              <a:rPr lang="en-US">
                <a:latin typeface="Arial" charset="0"/>
              </a:rPr>
              <a:t>Emergency Medical Services (EMS) personnel</a:t>
            </a:r>
          </a:p>
          <a:p>
            <a:pPr lvl="1">
              <a:defRPr/>
            </a:pPr>
            <a:r>
              <a:rPr lang="en-US">
                <a:latin typeface="Arial" charset="0"/>
                <a:ea typeface="Microsoft YaHei" charset="0"/>
              </a:rPr>
              <a:t>EMT, Advanced EMT, and Paramedic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41528_CH01_FIG0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4114800" cy="2782888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640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Working with Other Organizations</a:t>
            </a:r>
          </a:p>
        </p:txBody>
      </p:sp>
      <p:sp>
        <p:nvSpPr>
          <p:cNvPr id="26641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0" y="1828800"/>
            <a:ext cx="4111625" cy="46482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Fire departments need to interact with other organizations in the community.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Working with Other Organizations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Incident Command System (ICS)</a:t>
            </a:r>
          </a:p>
          <a:p>
            <a:pPr lvl="1">
              <a:defRPr/>
            </a:pPr>
            <a:r>
              <a:rPr lang="en-US">
                <a:latin typeface="Arial" charset="0"/>
                <a:ea typeface="Microsoft YaHei" charset="0"/>
              </a:rPr>
              <a:t>Unified command system</a:t>
            </a:r>
          </a:p>
          <a:p>
            <a:pPr lvl="1">
              <a:defRPr/>
            </a:pPr>
            <a:r>
              <a:rPr lang="en-US">
                <a:latin typeface="Arial" charset="0"/>
                <a:ea typeface="Microsoft YaHei" charset="0"/>
              </a:rPr>
              <a:t>Controls multiple agencies at an incident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Fire Department Governance </a:t>
            </a:r>
          </a:p>
        </p:txBody>
      </p:sp>
      <p:sp>
        <p:nvSpPr>
          <p:cNvPr id="28687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Regulations</a:t>
            </a:r>
          </a:p>
          <a:p>
            <a:pPr lvl="1">
              <a:defRPr/>
            </a:pPr>
            <a:r>
              <a:rPr lang="en-US">
                <a:latin typeface="Arial" charset="0"/>
                <a:ea typeface="Microsoft YaHei" charset="0"/>
              </a:rPr>
              <a:t>Detailed rules that implement a law passed by a governmental body</a:t>
            </a:r>
          </a:p>
          <a:p>
            <a:pPr>
              <a:defRPr/>
            </a:pPr>
            <a:r>
              <a:rPr lang="en-US">
                <a:latin typeface="Arial" charset="0"/>
              </a:rPr>
              <a:t>Policies</a:t>
            </a:r>
          </a:p>
          <a:p>
            <a:pPr lvl="1">
              <a:defRPr/>
            </a:pPr>
            <a:r>
              <a:rPr lang="en-US">
                <a:latin typeface="Arial" charset="0"/>
                <a:ea typeface="Microsoft YaHei" charset="0"/>
              </a:rPr>
              <a:t>Outline what is expected in stated conditions</a:t>
            </a:r>
          </a:p>
          <a:p>
            <a:pPr lvl="1">
              <a:defRPr/>
            </a:pPr>
            <a:r>
              <a:rPr lang="en-US">
                <a:latin typeface="Arial" charset="0"/>
                <a:ea typeface="Microsoft YaHei" charset="0"/>
              </a:rPr>
              <a:t>Issued by a department to provide guidelines for its actions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Fire Department Governance </a:t>
            </a:r>
          </a:p>
        </p:txBody>
      </p:sp>
      <p:sp>
        <p:nvSpPr>
          <p:cNvPr id="29711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SOPs</a:t>
            </a:r>
          </a:p>
          <a:p>
            <a:pPr lvl="1">
              <a:defRPr/>
            </a:pPr>
            <a:r>
              <a:rPr lang="en-US">
                <a:latin typeface="Arial" charset="0"/>
                <a:ea typeface="Microsoft YaHei" charset="0"/>
              </a:rPr>
              <a:t>Provide specific information on actions that should be taken to accomplish a task</a:t>
            </a:r>
          </a:p>
          <a:p>
            <a:pPr lvl="1">
              <a:defRPr/>
            </a:pPr>
            <a:r>
              <a:rPr lang="en-US">
                <a:latin typeface="Arial" charset="0"/>
                <a:ea typeface="Microsoft YaHei" charset="0"/>
              </a:rPr>
              <a:t>Standard operating guidelines (SOGs) are not as strict.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Fire Department Governance </a:t>
            </a:r>
          </a:p>
        </p:txBody>
      </p:sp>
      <p:pic>
        <p:nvPicPr>
          <p:cNvPr id="30724" name="Picture 4" descr="41528_CH01_FIG0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1447800"/>
            <a:ext cx="3971925" cy="4876800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Company Types</a:t>
            </a:r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Engine</a:t>
            </a:r>
          </a:p>
          <a:p>
            <a:pPr>
              <a:defRPr/>
            </a:pPr>
            <a:r>
              <a:rPr lang="en-US">
                <a:latin typeface="Arial" charset="0"/>
              </a:rPr>
              <a:t>Truck</a:t>
            </a:r>
          </a:p>
        </p:txBody>
      </p:sp>
      <p:pic>
        <p:nvPicPr>
          <p:cNvPr id="31749" name="Picture 5" descr="41528_CH01_FIG0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03600"/>
            <a:ext cx="3810000" cy="2532063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750" name="Picture 6" descr="41528_CH01_FIG0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97250"/>
            <a:ext cx="3810000" cy="2538413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Fire Fighter I Objectives </a:t>
            </a: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Describe the specialized response roles within the fire department. </a:t>
            </a:r>
          </a:p>
          <a:p>
            <a:pPr>
              <a:defRPr/>
            </a:pPr>
            <a:r>
              <a:rPr lang="en-US">
                <a:latin typeface="Arial" charset="0"/>
              </a:rPr>
              <a:t>Explain the concept of governance and describe how the fire department’s regulations, policies, and standard operating procedures affect it.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Company Types</a:t>
            </a:r>
          </a:p>
        </p:txBody>
      </p:sp>
      <p:sp>
        <p:nvSpPr>
          <p:cNvPr id="3277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4114800" cy="46482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Rescue</a:t>
            </a:r>
          </a:p>
          <a:p>
            <a:pPr>
              <a:defRPr/>
            </a:pPr>
            <a:r>
              <a:rPr lang="en-US">
                <a:latin typeface="Arial" charset="0"/>
              </a:rPr>
              <a:t>Wildland/brush </a:t>
            </a:r>
          </a:p>
          <a:p>
            <a:pPr>
              <a:defRPr/>
            </a:pPr>
            <a:r>
              <a:rPr lang="en-US">
                <a:latin typeface="Arial" charset="0"/>
              </a:rPr>
              <a:t>Hazardous materials </a:t>
            </a:r>
          </a:p>
          <a:p>
            <a:pPr>
              <a:defRPr/>
            </a:pPr>
            <a:r>
              <a:rPr lang="en-US">
                <a:latin typeface="Arial" charset="0"/>
              </a:rPr>
              <a:t>Emergency Medical Services (EMS) </a:t>
            </a:r>
          </a:p>
        </p:txBody>
      </p:sp>
      <p:pic>
        <p:nvPicPr>
          <p:cNvPr id="32773" name="Picture 5" descr="41528_CH01_FIG08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114800" cy="2741613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Other Views of Fire Service Organization</a:t>
            </a:r>
          </a:p>
        </p:txBody>
      </p:sp>
      <p:sp>
        <p:nvSpPr>
          <p:cNvPr id="33807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Staffing</a:t>
            </a:r>
          </a:p>
          <a:p>
            <a:pPr lvl="1">
              <a:defRPr/>
            </a:pPr>
            <a:r>
              <a:rPr lang="en-US">
                <a:latin typeface="Arial" charset="0"/>
                <a:ea typeface="Microsoft YaHei" charset="0"/>
              </a:rPr>
              <a:t>Department must have sufficient trained personnel available</a:t>
            </a:r>
          </a:p>
          <a:p>
            <a:pPr>
              <a:defRPr/>
            </a:pPr>
            <a:r>
              <a:rPr lang="en-US">
                <a:latin typeface="Arial" charset="0"/>
              </a:rPr>
              <a:t>Function</a:t>
            </a:r>
          </a:p>
          <a:p>
            <a:pPr lvl="1">
              <a:defRPr/>
            </a:pPr>
            <a:r>
              <a:rPr lang="en-US">
                <a:latin typeface="Arial" charset="0"/>
                <a:ea typeface="Microsoft YaHei" charset="0"/>
              </a:rPr>
              <a:t>Bureau or office</a:t>
            </a:r>
          </a:p>
          <a:p>
            <a:pPr lvl="1">
              <a:defRPr/>
            </a:pPr>
            <a:r>
              <a:rPr lang="en-US">
                <a:latin typeface="Arial" charset="0"/>
                <a:ea typeface="Microsoft YaHei" charset="0"/>
              </a:rPr>
              <a:t>Apparatus type</a:t>
            </a:r>
          </a:p>
          <a:p>
            <a:pPr>
              <a:defRPr/>
            </a:pPr>
            <a:r>
              <a:rPr lang="en-US">
                <a:latin typeface="Arial" charset="0"/>
              </a:rPr>
              <a:t>Geography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Chain of Command</a:t>
            </a:r>
          </a:p>
        </p:txBody>
      </p:sp>
      <p:sp>
        <p:nvSpPr>
          <p:cNvPr id="34831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Structure for managing the department and the fire-ground operations</a:t>
            </a:r>
          </a:p>
          <a:p>
            <a:pPr>
              <a:defRPr/>
            </a:pPr>
            <a:r>
              <a:rPr lang="en-US">
                <a:latin typeface="Arial" charset="0"/>
              </a:rPr>
              <a:t>Ranks may vary by department, but the concept is the same.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Chain of Command</a:t>
            </a:r>
          </a:p>
        </p:txBody>
      </p:sp>
      <p:pic>
        <p:nvPicPr>
          <p:cNvPr id="35844" name="Picture 4" descr="41528_CH01_FIG0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1524000"/>
            <a:ext cx="1751013" cy="4572000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Source of Authority</a:t>
            </a:r>
          </a:p>
        </p:txBody>
      </p:sp>
      <p:sp>
        <p:nvSpPr>
          <p:cNvPr id="36879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Source of authority</a:t>
            </a:r>
          </a:p>
          <a:p>
            <a:pPr lvl="1">
              <a:defRPr/>
            </a:pPr>
            <a:r>
              <a:rPr lang="en-US">
                <a:latin typeface="Arial" charset="0"/>
                <a:ea typeface="Microsoft YaHei" charset="0"/>
              </a:rPr>
              <a:t>Local governments</a:t>
            </a:r>
          </a:p>
          <a:p>
            <a:pPr lvl="1">
              <a:defRPr/>
            </a:pPr>
            <a:r>
              <a:rPr lang="en-US">
                <a:latin typeface="Arial" charset="0"/>
                <a:ea typeface="Microsoft YaHei" charset="0"/>
              </a:rPr>
              <a:t>Sometimes state and federal governments</a:t>
            </a:r>
          </a:p>
          <a:p>
            <a:pPr>
              <a:defRPr/>
            </a:pPr>
            <a:r>
              <a:rPr lang="en-US">
                <a:latin typeface="Arial" charset="0"/>
              </a:rPr>
              <a:t>Fire chief accountable to the governing body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Basic Principles of Organization</a:t>
            </a:r>
          </a:p>
        </p:txBody>
      </p:sp>
      <p:sp>
        <p:nvSpPr>
          <p:cNvPr id="37903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Discipline</a:t>
            </a:r>
          </a:p>
          <a:p>
            <a:pPr lvl="1">
              <a:defRPr/>
            </a:pPr>
            <a:r>
              <a:rPr lang="en-US">
                <a:latin typeface="Arial" charset="0"/>
                <a:ea typeface="Microsoft YaHei" charset="0"/>
              </a:rPr>
              <a:t>Guiding and directing fire fighters </a:t>
            </a:r>
          </a:p>
          <a:p>
            <a:pPr>
              <a:defRPr/>
            </a:pPr>
            <a:r>
              <a:rPr lang="en-US">
                <a:latin typeface="Arial" charset="0"/>
              </a:rPr>
              <a:t>Division of labor</a:t>
            </a:r>
          </a:p>
          <a:p>
            <a:pPr lvl="1">
              <a:defRPr/>
            </a:pPr>
            <a:r>
              <a:rPr lang="en-US">
                <a:latin typeface="Arial" charset="0"/>
                <a:ea typeface="Microsoft YaHei" charset="0"/>
              </a:rPr>
              <a:t>Makes individual responsible for completing the assigned task</a:t>
            </a:r>
          </a:p>
          <a:p>
            <a:pPr lvl="1">
              <a:defRPr/>
            </a:pPr>
            <a:r>
              <a:rPr lang="en-US">
                <a:latin typeface="Arial" charset="0"/>
                <a:ea typeface="Microsoft YaHei" charset="0"/>
              </a:rPr>
              <a:t>Prevents duplicate job assignments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Basic Principles of Organization</a:t>
            </a:r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Unity of command</a:t>
            </a:r>
          </a:p>
          <a:p>
            <a:pPr lvl="1">
              <a:defRPr/>
            </a:pPr>
            <a:r>
              <a:rPr lang="en-US">
                <a:latin typeface="Arial" charset="0"/>
                <a:ea typeface="Microsoft YaHei" charset="0"/>
              </a:rPr>
              <a:t>Establishes a direct route of responsibility from the chief to the fire fighter</a:t>
            </a:r>
          </a:p>
        </p:txBody>
      </p:sp>
      <p:pic>
        <p:nvPicPr>
          <p:cNvPr id="38917" name="Picture 5" descr="41528_CH01_FIG10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3352800"/>
            <a:ext cx="5524500" cy="3008313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Basic Principles of Organization</a:t>
            </a:r>
          </a:p>
        </p:txBody>
      </p:sp>
      <p:sp>
        <p:nvSpPr>
          <p:cNvPr id="39951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Span of control</a:t>
            </a:r>
          </a:p>
          <a:p>
            <a:pPr lvl="1">
              <a:defRPr/>
            </a:pPr>
            <a:r>
              <a:rPr lang="en-US">
                <a:latin typeface="Arial" charset="0"/>
                <a:ea typeface="Microsoft YaHei" charset="0"/>
              </a:rPr>
              <a:t>Number of people one person can supervise effectively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History of the Fire Service</a:t>
            </a:r>
          </a:p>
        </p:txBody>
      </p:sp>
      <p:sp>
        <p:nvSpPr>
          <p:cNvPr id="40975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Romans created first fire department, the </a:t>
            </a:r>
            <a:r>
              <a:rPr lang="en-US" i="1">
                <a:latin typeface="Arial" charset="0"/>
              </a:rPr>
              <a:t>Familia Publica</a:t>
            </a:r>
            <a:r>
              <a:rPr lang="en-US">
                <a:latin typeface="Arial" charset="0"/>
              </a:rPr>
              <a:t>.</a:t>
            </a:r>
          </a:p>
          <a:p>
            <a:pPr lvl="1">
              <a:defRPr/>
            </a:pPr>
            <a:r>
              <a:rPr lang="en-US">
                <a:latin typeface="Arial" charset="0"/>
                <a:ea typeface="Microsoft YaHei" charset="0"/>
              </a:rPr>
              <a:t>First paid department in the United States was Boston (established in 1679).</a:t>
            </a:r>
          </a:p>
          <a:p>
            <a:pPr lvl="1">
              <a:defRPr/>
            </a:pPr>
            <a:r>
              <a:rPr lang="en-US">
                <a:latin typeface="Arial" charset="0"/>
                <a:ea typeface="Microsoft YaHei" charset="0"/>
              </a:rPr>
              <a:t>Ben Franklin started the first volunteer department in the United States in Philadelphia in 1735.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The Great Chicago Fire</a:t>
            </a:r>
          </a:p>
        </p:txBody>
      </p:sp>
      <p:sp>
        <p:nvSpPr>
          <p:cNvPr id="4199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4114800" cy="46482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Began October 8, 1871</a:t>
            </a:r>
          </a:p>
          <a:p>
            <a:pPr>
              <a:defRPr/>
            </a:pPr>
            <a:r>
              <a:rPr lang="en-US">
                <a:latin typeface="Arial" charset="0"/>
              </a:rPr>
              <a:t>Burned for 3 days</a:t>
            </a:r>
          </a:p>
          <a:p>
            <a:pPr>
              <a:defRPr/>
            </a:pPr>
            <a:r>
              <a:rPr lang="en-US">
                <a:latin typeface="Arial" charset="0"/>
              </a:rPr>
              <a:t>Damage totals:</a:t>
            </a:r>
          </a:p>
          <a:p>
            <a:pPr lvl="1">
              <a:defRPr/>
            </a:pPr>
            <a:r>
              <a:rPr lang="en-US">
                <a:latin typeface="Arial" charset="0"/>
                <a:ea typeface="Microsoft YaHei" charset="0"/>
              </a:rPr>
              <a:t>$200 million </a:t>
            </a:r>
          </a:p>
          <a:p>
            <a:pPr lvl="1">
              <a:defRPr/>
            </a:pPr>
            <a:r>
              <a:rPr lang="en-US">
                <a:latin typeface="Arial" charset="0"/>
                <a:ea typeface="Microsoft YaHei" charset="0"/>
              </a:rPr>
              <a:t>300 dead</a:t>
            </a:r>
          </a:p>
          <a:p>
            <a:pPr lvl="1">
              <a:defRPr/>
            </a:pPr>
            <a:r>
              <a:rPr lang="en-US">
                <a:latin typeface="Arial" charset="0"/>
                <a:ea typeface="Microsoft YaHei" charset="0"/>
              </a:rPr>
              <a:t>90,000 homeless</a:t>
            </a:r>
          </a:p>
        </p:txBody>
      </p:sp>
      <p:pic>
        <p:nvPicPr>
          <p:cNvPr id="41989" name="Picture 5" descr="41528_CH01_FIG1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3" y="1828800"/>
            <a:ext cx="3481387" cy="4419600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Fire Fighter I Objectives </a:t>
            </a:r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Locate information in departmental documents and standard operating procedures. </a:t>
            </a:r>
          </a:p>
          <a:p>
            <a:pPr>
              <a:defRPr/>
            </a:pPr>
            <a:r>
              <a:rPr lang="en-US">
                <a:latin typeface="Arial" charset="0"/>
              </a:rPr>
              <a:t>List the different types of fire department companies and describe their functions. </a:t>
            </a:r>
          </a:p>
          <a:p>
            <a:pPr>
              <a:defRPr/>
            </a:pPr>
            <a:r>
              <a:rPr lang="en-US">
                <a:latin typeface="Arial" charset="0"/>
              </a:rPr>
              <a:t>Describe how to organize a fire department in terms of staffing, function, and geography.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The Peshtigo Fire</a:t>
            </a:r>
          </a:p>
        </p:txBody>
      </p:sp>
      <p:sp>
        <p:nvSpPr>
          <p:cNvPr id="43023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Flash forest fire occurred at same time as the Great Chicago Fire</a:t>
            </a:r>
          </a:p>
          <a:p>
            <a:pPr lvl="1">
              <a:defRPr/>
            </a:pPr>
            <a:r>
              <a:rPr lang="en-US">
                <a:latin typeface="Arial" charset="0"/>
                <a:ea typeface="Microsoft YaHei" charset="0"/>
              </a:rPr>
              <a:t>“Tornado of fire” 1000 ft high and 5 miles wide</a:t>
            </a:r>
          </a:p>
          <a:p>
            <a:pPr lvl="1">
              <a:defRPr/>
            </a:pPr>
            <a:r>
              <a:rPr lang="en-US">
                <a:latin typeface="Arial" charset="0"/>
                <a:ea typeface="Microsoft YaHei" charset="0"/>
              </a:rPr>
              <a:t>2400 square miles (m</a:t>
            </a:r>
            <a:r>
              <a:rPr lang="en-US" baseline="30000">
                <a:latin typeface="Arial" charset="0"/>
                <a:ea typeface="Microsoft YaHei" charset="0"/>
              </a:rPr>
              <a:t>2</a:t>
            </a:r>
            <a:r>
              <a:rPr lang="en-US">
                <a:latin typeface="Arial" charset="0"/>
                <a:ea typeface="Microsoft YaHei" charset="0"/>
              </a:rPr>
              <a:t>) of forest land burned</a:t>
            </a:r>
          </a:p>
          <a:p>
            <a:pPr lvl="1">
              <a:defRPr/>
            </a:pPr>
            <a:r>
              <a:rPr lang="en-US">
                <a:latin typeface="Arial" charset="0"/>
                <a:ea typeface="Microsoft YaHei" charset="0"/>
              </a:rPr>
              <a:t>2200 dead</a:t>
            </a:r>
          </a:p>
          <a:p>
            <a:pPr lvl="1">
              <a:defRPr/>
            </a:pPr>
            <a:r>
              <a:rPr lang="en-US">
                <a:latin typeface="Arial" charset="0"/>
                <a:ea typeface="Microsoft YaHei" charset="0"/>
              </a:rPr>
              <a:t>Several small communities destroyed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8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Building Codes</a:t>
            </a:r>
          </a:p>
        </p:txBody>
      </p:sp>
      <p:sp>
        <p:nvSpPr>
          <p:cNvPr id="44049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History of building codes</a:t>
            </a:r>
          </a:p>
          <a:p>
            <a:pPr lvl="1">
              <a:defRPr/>
            </a:pPr>
            <a:r>
              <a:rPr lang="en-US">
                <a:latin typeface="Arial" charset="0"/>
                <a:ea typeface="Microsoft YaHei" charset="0"/>
              </a:rPr>
              <a:t>Egyptians used codes to prevent collapse.</a:t>
            </a:r>
          </a:p>
          <a:p>
            <a:pPr lvl="1">
              <a:defRPr/>
            </a:pPr>
            <a:r>
              <a:rPr lang="en-US">
                <a:latin typeface="Arial" charset="0"/>
                <a:ea typeface="Microsoft YaHei" charset="0"/>
              </a:rPr>
              <a:t>Colonial communities had few codes.</a:t>
            </a:r>
          </a:p>
          <a:p>
            <a:pPr lvl="1">
              <a:defRPr/>
            </a:pPr>
            <a:r>
              <a:rPr lang="en-US">
                <a:latin typeface="Arial" charset="0"/>
                <a:ea typeface="Microsoft YaHei" charset="0"/>
              </a:rPr>
              <a:t>Present codes address construction materials and “built-in” protection.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Building Codes</a:t>
            </a:r>
          </a:p>
        </p:txBody>
      </p:sp>
      <p:sp>
        <p:nvSpPr>
          <p:cNvPr id="45071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Codes are written by national organizations.</a:t>
            </a:r>
          </a:p>
          <a:p>
            <a:pPr lvl="1">
              <a:defRPr/>
            </a:pPr>
            <a:r>
              <a:rPr lang="en-US">
                <a:latin typeface="Arial" charset="0"/>
                <a:ea typeface="Microsoft YaHei" charset="0"/>
              </a:rPr>
              <a:t>National Fire Protection Association (NFPA)</a:t>
            </a:r>
          </a:p>
          <a:p>
            <a:pPr>
              <a:defRPr/>
            </a:pPr>
            <a:r>
              <a:rPr lang="en-US">
                <a:latin typeface="Arial" charset="0"/>
              </a:rPr>
              <a:t>Volunteer committees research and develop proposals.</a:t>
            </a:r>
          </a:p>
          <a:p>
            <a:pPr>
              <a:defRPr/>
            </a:pPr>
            <a:r>
              <a:rPr lang="en-US">
                <a:latin typeface="Arial" charset="0"/>
              </a:rPr>
              <a:t>The consensus document is presented to the public.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Training and Education</a:t>
            </a:r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4114800" cy="46482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Today’s fire fighters operate high-tech, costly equipment.</a:t>
            </a:r>
          </a:p>
          <a:p>
            <a:pPr>
              <a:defRPr/>
            </a:pPr>
            <a:r>
              <a:rPr lang="en-US">
                <a:latin typeface="Arial" charset="0"/>
              </a:rPr>
              <a:t>Fire fighters need to continually sharpen their skills and increase their knowledge.</a:t>
            </a:r>
          </a:p>
        </p:txBody>
      </p:sp>
      <p:pic>
        <p:nvPicPr>
          <p:cNvPr id="46085" name="Picture 5" descr="41528_CH01_FIG1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114800" cy="2741613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Fire Equipment</a:t>
            </a:r>
          </a:p>
        </p:txBody>
      </p:sp>
      <p:sp>
        <p:nvSpPr>
          <p:cNvPr id="47117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Colonial fire fighters had buckets, ladders, and fire hooks.</a:t>
            </a:r>
          </a:p>
          <a:p>
            <a:pPr>
              <a:defRPr/>
            </a:pPr>
            <a:r>
              <a:rPr lang="en-US">
                <a:latin typeface="Arial" charset="0"/>
              </a:rPr>
              <a:t>Hand-powered pumpers were developed in 1720.</a:t>
            </a:r>
          </a:p>
          <a:p>
            <a:pPr>
              <a:defRPr/>
            </a:pPr>
            <a:r>
              <a:rPr lang="en-US">
                <a:latin typeface="Arial" charset="0"/>
              </a:rPr>
              <a:t>Steam-powered pumpers were developed in 1829.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Fire Equipment</a:t>
            </a:r>
          </a:p>
        </p:txBody>
      </p:sp>
      <p:sp>
        <p:nvSpPr>
          <p:cNvPr id="48143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Present-day equipment</a:t>
            </a:r>
          </a:p>
          <a:p>
            <a:pPr lvl="1">
              <a:defRPr/>
            </a:pPr>
            <a:r>
              <a:rPr lang="en-US">
                <a:latin typeface="Arial" charset="0"/>
                <a:ea typeface="Microsoft YaHei" charset="0"/>
              </a:rPr>
              <a:t>Single apparatus used for several purposes</a:t>
            </a:r>
          </a:p>
          <a:p>
            <a:pPr>
              <a:defRPr/>
            </a:pPr>
            <a:r>
              <a:rPr lang="en-US">
                <a:latin typeface="Arial" charset="0"/>
              </a:rPr>
              <a:t>Fire hydrants developed in 1817</a:t>
            </a:r>
          </a:p>
          <a:p>
            <a:pPr>
              <a:defRPr/>
            </a:pPr>
            <a:r>
              <a:rPr lang="en-US">
                <a:latin typeface="Arial" charset="0"/>
              </a:rPr>
              <a:t>First public call boxes developed in 1860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Communications</a:t>
            </a:r>
          </a:p>
        </p:txBody>
      </p:sp>
      <p:sp>
        <p:nvSpPr>
          <p:cNvPr id="49167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Fire wardens and night watchmen used during colonial period</a:t>
            </a:r>
          </a:p>
          <a:p>
            <a:pPr>
              <a:defRPr/>
            </a:pPr>
            <a:r>
              <a:rPr lang="en-US">
                <a:latin typeface="Arial" charset="0"/>
              </a:rPr>
              <a:t>Telegraph alarm systems developed in late 1800s</a:t>
            </a:r>
          </a:p>
          <a:p>
            <a:pPr>
              <a:defRPr/>
            </a:pPr>
            <a:r>
              <a:rPr lang="en-US">
                <a:latin typeface="Arial" charset="0"/>
              </a:rPr>
              <a:t>Present day</a:t>
            </a:r>
          </a:p>
          <a:p>
            <a:pPr lvl="1">
              <a:defRPr/>
            </a:pPr>
            <a:r>
              <a:rPr lang="en-US">
                <a:latin typeface="Arial" charset="0"/>
                <a:ea typeface="Microsoft YaHei" charset="0"/>
              </a:rPr>
              <a:t>Hardwired and cellular telephones</a:t>
            </a:r>
          </a:p>
          <a:p>
            <a:pPr lvl="1">
              <a:defRPr/>
            </a:pPr>
            <a:r>
              <a:rPr lang="en-US">
                <a:latin typeface="Arial" charset="0"/>
                <a:ea typeface="Microsoft YaHei" charset="0"/>
              </a:rPr>
              <a:t>Computer-aided dispatch facilities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Communications</a:t>
            </a:r>
          </a:p>
        </p:txBody>
      </p:sp>
      <p:sp>
        <p:nvSpPr>
          <p:cNvPr id="5018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4114800" cy="46482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Fire-ground communications</a:t>
            </a:r>
          </a:p>
          <a:p>
            <a:pPr lvl="1">
              <a:defRPr/>
            </a:pPr>
            <a:r>
              <a:rPr lang="en-US">
                <a:latin typeface="Arial" charset="0"/>
                <a:ea typeface="Microsoft YaHei" charset="0"/>
              </a:rPr>
              <a:t>Early days: Chief’s trumpet, now a symbol of authority</a:t>
            </a:r>
          </a:p>
          <a:p>
            <a:pPr lvl="1">
              <a:defRPr/>
            </a:pPr>
            <a:r>
              <a:rPr lang="en-US">
                <a:latin typeface="Arial" charset="0"/>
                <a:ea typeface="Microsoft YaHei" charset="0"/>
              </a:rPr>
              <a:t>Present: Two-way radios</a:t>
            </a:r>
          </a:p>
        </p:txBody>
      </p:sp>
      <p:pic>
        <p:nvPicPr>
          <p:cNvPr id="50181" name="Picture 5" descr="41528_CH01_FIG1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1828800"/>
            <a:ext cx="2374900" cy="4419600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Paying for Fire Service</a:t>
            </a:r>
          </a:p>
        </p:txBody>
      </p:sp>
      <p:sp>
        <p:nvSpPr>
          <p:cNvPr id="5120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4114800" cy="46482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In early times, insurance companies paid fire departments for service.</a:t>
            </a:r>
          </a:p>
          <a:p>
            <a:pPr>
              <a:defRPr/>
            </a:pPr>
            <a:r>
              <a:rPr lang="en-US">
                <a:latin typeface="Arial" charset="0"/>
              </a:rPr>
              <a:t>Career departments are generally funded through local tax funds.</a:t>
            </a:r>
          </a:p>
        </p:txBody>
      </p:sp>
      <p:pic>
        <p:nvPicPr>
          <p:cNvPr id="51205" name="Picture 5" descr="41528_CH01_FIG1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114800" cy="4254500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Fire Service in the United States Today</a:t>
            </a:r>
          </a:p>
        </p:txBody>
      </p:sp>
      <p:sp>
        <p:nvSpPr>
          <p:cNvPr id="52239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About 1.1 million fire fighters</a:t>
            </a:r>
          </a:p>
          <a:p>
            <a:pPr>
              <a:defRPr/>
            </a:pPr>
            <a:r>
              <a:rPr lang="en-US">
                <a:latin typeface="Arial" charset="0"/>
              </a:rPr>
              <a:t>75% of career fire fighters serve communities of 25,000 or larger.</a:t>
            </a:r>
          </a:p>
          <a:p>
            <a:pPr>
              <a:defRPr/>
            </a:pPr>
            <a:r>
              <a:rPr lang="en-US">
                <a:latin typeface="Arial" charset="0"/>
              </a:rPr>
              <a:t>Half of volunteers serve rural areas with populations of 2500 or smaller. </a:t>
            </a:r>
          </a:p>
          <a:p>
            <a:pPr>
              <a:defRPr/>
            </a:pPr>
            <a:r>
              <a:rPr lang="en-US">
                <a:latin typeface="Arial" charset="0"/>
              </a:rPr>
              <a:t>Approximately 30,000 fire departments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Fire Fighter I Objectives 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Explain the basic structure of the chain of command within the fire department.</a:t>
            </a:r>
          </a:p>
          <a:p>
            <a:pPr>
              <a:defRPr/>
            </a:pPr>
            <a:r>
              <a:rPr lang="en-US">
                <a:latin typeface="Arial" charset="0"/>
              </a:rPr>
              <a:t>Define the four basic management principles used to maintain organization within the fire department. </a:t>
            </a:r>
          </a:p>
          <a:p>
            <a:pPr>
              <a:defRPr/>
            </a:pPr>
            <a:r>
              <a:rPr lang="en-US">
                <a:latin typeface="Arial" charset="0"/>
              </a:rPr>
              <a:t>Explain the evolution of the methods and tools of firefighting from colonial days to the present.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Summary</a:t>
            </a:r>
          </a:p>
        </p:txBody>
      </p:sp>
      <p:sp>
        <p:nvSpPr>
          <p:cNvPr id="53263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Be safe, follow orders, work as a team, think, and follow the Golden Rule.</a:t>
            </a:r>
          </a:p>
          <a:p>
            <a:pPr>
              <a:defRPr/>
            </a:pPr>
            <a:r>
              <a:rPr lang="en-US">
                <a:latin typeface="Arial" charset="0"/>
              </a:rPr>
              <a:t>Training and performance qualifications for fire fighters are specified in NFPA 1001. </a:t>
            </a:r>
          </a:p>
          <a:p>
            <a:pPr>
              <a:defRPr/>
            </a:pPr>
            <a:r>
              <a:rPr lang="en-US">
                <a:latin typeface="Arial" charset="0"/>
              </a:rPr>
              <a:t>Fire Fighter I works under direct supervision; Fire Fighter II works under general supervision.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Summary</a:t>
            </a:r>
          </a:p>
        </p:txBody>
      </p:sp>
      <p:sp>
        <p:nvSpPr>
          <p:cNvPr id="54287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You may assume several roles in the fire department.</a:t>
            </a:r>
          </a:p>
          <a:p>
            <a:pPr>
              <a:defRPr/>
            </a:pPr>
            <a:r>
              <a:rPr lang="en-US">
                <a:latin typeface="Arial" charset="0"/>
              </a:rPr>
              <a:t>Most large fire departments have teams of specialized fire fighters.</a:t>
            </a:r>
          </a:p>
          <a:p>
            <a:pPr>
              <a:defRPr/>
            </a:pPr>
            <a:r>
              <a:rPr lang="en-US">
                <a:latin typeface="Arial" charset="0"/>
              </a:rPr>
              <a:t>When multiple agencies work together at an incident, a unified command must be established.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Summary</a:t>
            </a:r>
          </a:p>
        </p:txBody>
      </p:sp>
      <p:sp>
        <p:nvSpPr>
          <p:cNvPr id="55311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Governance is the process by which an organization exercises authority. </a:t>
            </a:r>
          </a:p>
          <a:p>
            <a:pPr>
              <a:defRPr/>
            </a:pPr>
            <a:r>
              <a:rPr lang="en-US">
                <a:latin typeface="Arial" charset="0"/>
              </a:rPr>
              <a:t>A fire department includes many different types of companies.</a:t>
            </a:r>
          </a:p>
          <a:p>
            <a:pPr>
              <a:defRPr/>
            </a:pPr>
            <a:r>
              <a:rPr lang="en-US">
                <a:latin typeface="Arial" charset="0"/>
              </a:rPr>
              <a:t>The chain of command is fire fighter, lieutenant, captain, battalion chief, assistant or division chief, and chief of the department.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Summary</a:t>
            </a:r>
          </a:p>
        </p:txBody>
      </p:sp>
      <p:sp>
        <p:nvSpPr>
          <p:cNvPr id="56335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The management principles of the fire service are discipline, division of labor, unity of command, and span of control.</a:t>
            </a:r>
          </a:p>
          <a:p>
            <a:pPr>
              <a:defRPr/>
            </a:pPr>
            <a:r>
              <a:rPr lang="en-US">
                <a:latin typeface="Arial" charset="0"/>
              </a:rPr>
              <a:t>Building codes govern construction materials.</a:t>
            </a:r>
          </a:p>
          <a:p>
            <a:pPr>
              <a:defRPr/>
            </a:pPr>
            <a:r>
              <a:rPr lang="en-US">
                <a:latin typeface="Arial" charset="0"/>
              </a:rPr>
              <a:t>It is helpful to study the past and present fire service.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Fire Fighter I Objectives </a:t>
            </a:r>
          </a:p>
        </p:txBody>
      </p:sp>
      <p:sp>
        <p:nvSpPr>
          <p:cNvPr id="8206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Explain how building codes prevent the loss of life and property. </a:t>
            </a:r>
          </a:p>
          <a:p>
            <a:pPr>
              <a:defRPr/>
            </a:pPr>
            <a:r>
              <a:rPr lang="en-US">
                <a:latin typeface="Arial" charset="0"/>
              </a:rPr>
              <a:t>Describe the evolution of funding for fire department services.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Fire Fighter II Objectives</a:t>
            </a:r>
          </a:p>
        </p:txBody>
      </p:sp>
      <p:sp>
        <p:nvSpPr>
          <p:cNvPr id="9230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Outline the responsibilities of a Fire Fighter II. </a:t>
            </a:r>
          </a:p>
          <a:p>
            <a:pPr>
              <a:defRPr/>
            </a:pPr>
            <a:r>
              <a:rPr lang="en-US">
                <a:latin typeface="Arial" charset="0"/>
              </a:rPr>
              <a:t>Describe the roles of a Fire Fighter II within the fire department.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Introduction</a:t>
            </a:r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Training to become a fire fighter is not easy.</a:t>
            </a:r>
          </a:p>
          <a:p>
            <a:pPr>
              <a:defRPr/>
            </a:pPr>
            <a:r>
              <a:rPr lang="en-US">
                <a:latin typeface="Arial" charset="0"/>
              </a:rPr>
              <a:t>Fire fighters are challenged both physically and mentally.</a:t>
            </a:r>
          </a:p>
          <a:p>
            <a:pPr>
              <a:defRPr/>
            </a:pPr>
            <a:r>
              <a:rPr lang="en-US">
                <a:latin typeface="Arial" charset="0"/>
              </a:rPr>
              <a:t>Fire fighter training will expand your understanding of fire suppression.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Fire Fighter Guidelines</a:t>
            </a:r>
          </a:p>
        </p:txBody>
      </p:sp>
      <p:sp>
        <p:nvSpPr>
          <p:cNvPr id="11279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Be safe.</a:t>
            </a:r>
          </a:p>
          <a:p>
            <a:pPr>
              <a:defRPr/>
            </a:pPr>
            <a:r>
              <a:rPr lang="en-US">
                <a:latin typeface="Arial" charset="0"/>
              </a:rPr>
              <a:t>Follow orders.</a:t>
            </a:r>
          </a:p>
          <a:p>
            <a:pPr>
              <a:defRPr/>
            </a:pPr>
            <a:r>
              <a:rPr lang="en-US">
                <a:latin typeface="Arial" charset="0"/>
              </a:rPr>
              <a:t>Work as a team.</a:t>
            </a:r>
          </a:p>
          <a:p>
            <a:pPr>
              <a:defRPr/>
            </a:pPr>
            <a:r>
              <a:rPr lang="en-US">
                <a:latin typeface="Arial" charset="0"/>
              </a:rPr>
              <a:t>Think!</a:t>
            </a:r>
          </a:p>
          <a:p>
            <a:pPr>
              <a:defRPr/>
            </a:pPr>
            <a:r>
              <a:rPr lang="en-US">
                <a:latin typeface="Arial" charset="0"/>
              </a:rPr>
              <a:t>Follow the Golden Rule.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\\VMWARE-HOST\SHARED FOLDERS\DESKTOP\PPT_BACKGROUND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\\VMWARE-HOST\SHARED FOLDERS\DESKTOP\PPT_BACKGROUNDS\88257_PPBG_IMG1.JP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\\VMWARE-HOST\SHARED FOLDERS\DESKTOP\PPT_BACKGROUNDS\88257_PPBG_IMG1.JP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4"/>
  <p:tag name="IIW_TYPE_IMAGE" val="Text Box 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3"/>
  <p:tag name="IIW_TYPE_IMAGE" val="Text Box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4"/>
  <p:tag name="IIW_TYPE_IMAGE" val="Text Box 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3"/>
  <p:tag name="IIW_TYPE_IMAGE" val="Text Box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\\VMWARE-HOST\SHARED FOLDERS\DESKTOP\PPT_BACKGROUNDS\88257_PPBG_IMG4.JP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\\VMWARE-HOST\SHARED FOLDERS\DESKTOP\PPT_BACKGROUNDS\88257_PPBG_IMG4.JP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4"/>
  <p:tag name="IIW_TYPE_IMAGE" val="Text Box 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\\VMWARE-HOST\SHARED FOLDERS\DESKTOP\PPT_BACKGROUNDS\88257_PPBG_IMG5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6"/>
  <p:tag name="IIW_TYPE_IMAGE" val="Text Box 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\\VMWARE-HOST\SHARED FOLDERS\DESKTOP\PPT_BACKGROUNDS\88257_PPBG_IMG1.JP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\\VMWARE-HOST\SHARED FOLDERS\DESKTOP\PPT_BACKGROUNDS\88257_PPBG_IMG1.JP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3"/>
  <p:tag name="IIW_TYPE_IMAGE" val="Text Box 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\\VMWARE-HOST\SHARED FOLDERS\DESKTOP\PPT_BACKGROUNDS\88257_PPBG_IMG1.JP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4"/>
  <p:tag name="IIW_TYPE_IMAGE" val="Text Box 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3"/>
  <p:tag name="IIW_TYPE_IMAGE" val="Text Box 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3"/>
  <p:tag name="IIW_TYPE_IMAGE" val="Text Box 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4"/>
  <p:tag name="IIW_TYPE_IMAGE" val="Text Box 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3"/>
  <p:tag name="IIW_TYPE_IMAGE" val="Text Box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4"/>
  <p:tag name="IIW_TYPE_IMAGE" val="Text Box 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\\VMWARE-HOST\SHARED FOLDERS\DESKTOP\PPT_BACKGROUNDS\88257_PPBG_IMG4.J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\\VMWARE-HOST\SHARED FOLDERS\DESKTOP\PPT_BACKGROUNDS\88257_PPBG_IMG5.JP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3"/>
  <p:tag name="IIW_TYPE_IMAGE" val="Text Box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\\VMWARE-HOST\SHARED FOLDERS\DESKTOP\PPT_BACKGROUNDS\88257_PPBG_IMG5.JP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\\VMWARE-HOST\SHARED FOLDERS\DESKTOP\PPT_BACKGROUNDS\88257_PPBG_IMG1.JPG"/>
</p:tagLst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</TotalTime>
  <Words>1600</Words>
  <Application>Microsoft Office PowerPoint</Application>
  <PresentationFormat>On-screen Show (4:3)</PresentationFormat>
  <Paragraphs>296</Paragraphs>
  <Slides>53</Slides>
  <Notes>53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1_Office Theme</vt:lpstr>
      <vt:lpstr>CHAPTER 1</vt:lpstr>
      <vt:lpstr>Fire Fighter I Objectives </vt:lpstr>
      <vt:lpstr>Fire Fighter I Objectives </vt:lpstr>
      <vt:lpstr>Fire Fighter I Objectives </vt:lpstr>
      <vt:lpstr>Fire Fighter I Objectives </vt:lpstr>
      <vt:lpstr>Fire Fighter I Objectives </vt:lpstr>
      <vt:lpstr>Fire Fighter II Objectives</vt:lpstr>
      <vt:lpstr>Introduction</vt:lpstr>
      <vt:lpstr>Fire Fighter Guidelines</vt:lpstr>
      <vt:lpstr>Fire Fighter Qualifications </vt:lpstr>
      <vt:lpstr>Fire Fighter Qualifications </vt:lpstr>
      <vt:lpstr>Fire Fighter Qualifications </vt:lpstr>
      <vt:lpstr>Roles and Responsibilities  for Fire Fighter I</vt:lpstr>
      <vt:lpstr>Roles and Responsibilities  for Fire Fighter I</vt:lpstr>
      <vt:lpstr>Roles and Responsibilities  for Fire Fighter I</vt:lpstr>
      <vt:lpstr>Roles and Responsibilities  for Fire Fighter I</vt:lpstr>
      <vt:lpstr>Roles and Responsibilities  for Fire Fighter I</vt:lpstr>
      <vt:lpstr>Roles and Responsibilities for Fire Fighter II</vt:lpstr>
      <vt:lpstr>Roles and Responsibilities for Fire Fighter II</vt:lpstr>
      <vt:lpstr>Roles and Responsibilities for Fire Fighter II</vt:lpstr>
      <vt:lpstr>General Roles Within the Department</vt:lpstr>
      <vt:lpstr>General Roles Within the Department</vt:lpstr>
      <vt:lpstr>Specialized Response Roles</vt:lpstr>
      <vt:lpstr>Working with Other Organizations</vt:lpstr>
      <vt:lpstr>Working with Other Organizations</vt:lpstr>
      <vt:lpstr>Fire Department Governance </vt:lpstr>
      <vt:lpstr>Fire Department Governance </vt:lpstr>
      <vt:lpstr>Fire Department Governance </vt:lpstr>
      <vt:lpstr>Company Types</vt:lpstr>
      <vt:lpstr>Company Types</vt:lpstr>
      <vt:lpstr>Other Views of Fire Service Organization</vt:lpstr>
      <vt:lpstr>Chain of Command</vt:lpstr>
      <vt:lpstr>Chain of Command</vt:lpstr>
      <vt:lpstr>Source of Authority</vt:lpstr>
      <vt:lpstr>Basic Principles of Organization</vt:lpstr>
      <vt:lpstr>Basic Principles of Organization</vt:lpstr>
      <vt:lpstr>Basic Principles of Organization</vt:lpstr>
      <vt:lpstr>History of the Fire Service</vt:lpstr>
      <vt:lpstr>The Great Chicago Fire</vt:lpstr>
      <vt:lpstr>The Peshtigo Fire</vt:lpstr>
      <vt:lpstr>Building Codes</vt:lpstr>
      <vt:lpstr>Building Codes</vt:lpstr>
      <vt:lpstr>Training and Education</vt:lpstr>
      <vt:lpstr>Fire Equipment</vt:lpstr>
      <vt:lpstr>Fire Equipment</vt:lpstr>
      <vt:lpstr>Communications</vt:lpstr>
      <vt:lpstr>Communications</vt:lpstr>
      <vt:lpstr>Paying for Fire Service</vt:lpstr>
      <vt:lpstr>Fire Service in the United States Today</vt:lpstr>
      <vt:lpstr>Summary</vt:lpstr>
      <vt:lpstr>Summary</vt:lpstr>
      <vt:lpstr>Summary</vt:lpstr>
      <vt:lpstr>Summary</vt:lpstr>
    </vt:vector>
  </TitlesOfParts>
  <Company>© 2014 by Jones &amp; Bartlett Learning. An Ascend Learning Company.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The Orientation and History of the Fire Service</dc:title>
  <dc:subject>Fundamentals of Fire Fighter Skills, Third Edition</dc:subject>
  <dc:creator>© 2014 by Jones &amp; Bartlett Learning. An Ascend Learning Company.</dc:creator>
  <cp:lastModifiedBy>Carly Lavoie</cp:lastModifiedBy>
  <cp:revision>90</cp:revision>
  <cp:lastPrinted>1601-01-01T00:00:00Z</cp:lastPrinted>
  <dcterms:created xsi:type="dcterms:W3CDTF">2008-04-08T14:39:04Z</dcterms:created>
  <dcterms:modified xsi:type="dcterms:W3CDTF">2013-03-26T19:07:57Z</dcterms:modified>
</cp:coreProperties>
</file>