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32"/>
  </p:notesMasterIdLst>
  <p:sldIdLst>
    <p:sldId id="257" r:id="rId5"/>
    <p:sldId id="273" r:id="rId6"/>
    <p:sldId id="298" r:id="rId7"/>
    <p:sldId id="303" r:id="rId8"/>
    <p:sldId id="301" r:id="rId9"/>
    <p:sldId id="305" r:id="rId10"/>
    <p:sldId id="304" r:id="rId11"/>
    <p:sldId id="299" r:id="rId12"/>
    <p:sldId id="300" r:id="rId13"/>
    <p:sldId id="288" r:id="rId14"/>
    <p:sldId id="290" r:id="rId15"/>
    <p:sldId id="280" r:id="rId16"/>
    <p:sldId id="278" r:id="rId17"/>
    <p:sldId id="279" r:id="rId18"/>
    <p:sldId id="281" r:id="rId19"/>
    <p:sldId id="282" r:id="rId20"/>
    <p:sldId id="283" r:id="rId21"/>
    <p:sldId id="287" r:id="rId22"/>
    <p:sldId id="294" r:id="rId23"/>
    <p:sldId id="292" r:id="rId24"/>
    <p:sldId id="291" r:id="rId25"/>
    <p:sldId id="293" r:id="rId26"/>
    <p:sldId id="295" r:id="rId27"/>
    <p:sldId id="284" r:id="rId28"/>
    <p:sldId id="306" r:id="rId29"/>
    <p:sldId id="297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FFFF99"/>
    <a:srgbClr val="FFFF66"/>
    <a:srgbClr val="8D1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3" autoAdjust="0"/>
    <p:restoredTop sz="93300" autoAdjust="0"/>
  </p:normalViewPr>
  <p:slideViewPr>
    <p:cSldViewPr>
      <p:cViewPr>
        <p:scale>
          <a:sx n="66" d="100"/>
          <a:sy n="66" d="100"/>
        </p:scale>
        <p:origin x="-284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DD4E-A46C-494B-8AA8-58990C147FD3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3D42-0FC6-48F4-990D-101BFE2E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D2D3E0-A658-4563-9BA3-A3A2C41D9D47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PRESENTER: Gabi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3D42-0FC6-48F4-990D-101BFE2E92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3D42-0FC6-48F4-990D-101BFE2E92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3D42-0FC6-48F4-990D-101BFE2E92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8B51-55C3-4DB1-9F87-4404CDB23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1569-196D-47F0-A680-060A47BB8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1DA4-49CE-4AD7-AA2B-97526B96F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D934D-BD0B-4B73-9E2F-751C577C0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EE49-DBA8-456B-85E3-4822677DC9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F942-A474-4B12-A115-14C55D6F5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C873-0ED4-4809-96A0-25680B06D6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6A69-31DA-44F4-BDFC-7A5BAC97D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BA6F-CEEC-4E0F-8889-ADACD84BE0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194E-05CD-4D12-8CD7-41A1FB8F4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AE0D-2063-4269-982C-AEBD5A248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FB84-D5B7-402D-96A0-196E1E891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BA72-92A7-43AB-8B28-7322E852A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DF5C-6669-4B31-A4D3-6B877D12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1AC1-D96F-409B-A7A2-89C0155DD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6329-C961-4A3E-99C3-23C7A3A8B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8B51-55C3-4DB1-9F87-4404CDB23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FB84-D5B7-402D-96A0-196E1E891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3167-AB83-4682-94B0-18176580B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EFF8-9E02-4E6D-AEDA-F46CF8254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44F2-51AB-451D-83BD-DDD107D59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25C5-7AF5-4FB2-AC41-2845B7791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3167-AB83-4682-94B0-18176580B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3BA6-6E23-4D28-A8CD-4107FC012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190C-5EC5-4539-BECC-2EDE4758D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CE7C-81CB-4E49-9A7E-A7EE1C44E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1569-196D-47F0-A680-060A47BB8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1DA4-49CE-4AD7-AA2B-97526B96F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D934D-BD0B-4B73-9E2F-751C577C0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529E-2F6C-466E-9F46-A78227F4F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D4DE-FA02-4A88-9CBF-CAD29722BF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595F-26F7-4A56-A1F3-19FC796F6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0D1A-FAD3-4BB0-9E57-0A02F8CB5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EFF8-9E02-4E6D-AEDA-F46CF8254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0CFD-789F-4087-8A25-02701FFC6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3B44-F7B5-4CFC-A2DC-3861EAC68A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C9DD-45D7-47BF-A1D7-004AE7D2F9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BDB2-21C8-4554-8CA8-5AB1B4ACF5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9ABA-0BF1-4E0D-B221-01605374E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B0C70-2DC3-4C64-88C8-23984ECE4F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2FBA-18E0-492D-833A-C13C681E7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44F2-51AB-451D-83BD-DDD107D59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25C5-7AF5-4FB2-AC41-2845B7791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3BA6-6E23-4D28-A8CD-4107FC012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190C-5EC5-4539-BECC-2EDE4758D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CE7C-81CB-4E49-9A7E-A7EE1C44E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314F44-D15C-4F3A-854B-676A386B677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8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94CF79-216D-42AD-93F0-B28243300F5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314F44-D15C-4F3A-854B-676A386B677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9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CBD84D-0614-468A-BC0C-85C769F7314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o.jblearning.com/NavRespCare" TargetMode="External"/><Relationship Id="rId2" Type="http://schemas.openxmlformats.org/officeDocument/2006/relationships/hyperlink" Target="http://www.coursesmart.com/9781449634681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jblearning.com/aboutus/contactus/findare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-17896"/>
            <a:ext cx="5181585" cy="6000922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045031" cy="5181599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Jones &amp; Bartlett Learning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eLearning Solutions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800" i="1" dirty="0" smtClean="0">
                <a:solidFill>
                  <a:srgbClr val="002060"/>
                </a:solidFill>
              </a:rPr>
              <a:t>Navigate Course Manager:</a:t>
            </a:r>
            <a:br>
              <a:rPr lang="en-US" sz="2800" i="1" dirty="0" smtClean="0">
                <a:solidFill>
                  <a:srgbClr val="002060"/>
                </a:solidFill>
              </a:rPr>
            </a:br>
            <a:r>
              <a:rPr lang="en-US" sz="2800" i="1" dirty="0" smtClean="0">
                <a:solidFill>
                  <a:srgbClr val="002060"/>
                </a:solidFill>
              </a:rPr>
              <a:t>Respiratory Care, Principles and Practice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20186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0" y="59436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000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197350"/>
            <a:ext cx="1752600" cy="173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7257"/>
            <a:ext cx="3886200" cy="594360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33400"/>
            <a:ext cx="388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“Virtual Classroom” Prebuilt For You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427" y="228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Pj0433172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027" y="20574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e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627" y="2209800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227" y="228600"/>
            <a:ext cx="1946275" cy="1511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027" y="4267200"/>
            <a:ext cx="20113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MCj0442000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lbow Connector 14"/>
          <p:cNvCxnSpPr>
            <a:endCxn id="6" idx="0"/>
          </p:cNvCxnSpPr>
          <p:nvPr/>
        </p:nvCxnSpPr>
        <p:spPr bwMode="auto">
          <a:xfrm rot="10800000" flipV="1">
            <a:off x="6483928" y="1181100"/>
            <a:ext cx="907473" cy="876300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104B8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Elbow Connector 18"/>
          <p:cNvCxnSpPr>
            <a:stCxn id="8" idx="2"/>
            <a:endCxn id="6" idx="1"/>
          </p:cNvCxnSpPr>
          <p:nvPr/>
        </p:nvCxnSpPr>
        <p:spPr bwMode="auto">
          <a:xfrm rot="16200000" flipH="1">
            <a:off x="4468596" y="2175669"/>
            <a:ext cx="1346200" cy="474662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104B8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Elbow Connector 20"/>
          <p:cNvCxnSpPr>
            <a:stCxn id="30" idx="3"/>
            <a:endCxn id="6" idx="2"/>
          </p:cNvCxnSpPr>
          <p:nvPr/>
        </p:nvCxnSpPr>
        <p:spPr bwMode="auto">
          <a:xfrm flipV="1">
            <a:off x="5791200" y="4114800"/>
            <a:ext cx="692727" cy="947738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104B8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Elbow Connector 22"/>
          <p:cNvCxnSpPr>
            <a:stCxn id="9" idx="0"/>
            <a:endCxn id="6" idx="3"/>
          </p:cNvCxnSpPr>
          <p:nvPr/>
        </p:nvCxnSpPr>
        <p:spPr bwMode="auto">
          <a:xfrm rot="16200000" flipV="1">
            <a:off x="7158218" y="3516709"/>
            <a:ext cx="1181100" cy="319882"/>
          </a:xfrm>
          <a:prstGeom prst="bentConnector2">
            <a:avLst/>
          </a:prstGeom>
          <a:solidFill>
            <a:schemeClr val="accent1"/>
          </a:solidFill>
          <a:ln w="31750" cap="flat" cmpd="sng" algn="ctr">
            <a:solidFill>
              <a:srgbClr val="104B8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00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112486"/>
            <a:ext cx="91440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02060"/>
                </a:solidFill>
                <a:latin typeface="+mj-lt"/>
              </a:rPr>
              <a:t>Easy Access to Editing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4001" cy="37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1371600"/>
            <a:ext cx="4953000" cy="2514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2060"/>
                </a:solidFill>
                <a:latin typeface="+mj-lt"/>
              </a:rPr>
              <a:t>You Control Quiz Settings</a:t>
            </a:r>
          </a:p>
        </p:txBody>
      </p:sp>
    </p:spTree>
    <p:extLst>
      <p:ext uri="{BB962C8B-B14F-4D97-AF65-F5344CB8AC3E}">
        <p14:creationId xmlns:p14="http://schemas.microsoft.com/office/powerpoint/2010/main" val="37800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Detailed Quiz Reports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" y="1524000"/>
            <a:ext cx="9124950" cy="35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18143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Item Analysis on Quiz Questions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599"/>
            <a:ext cx="9144000" cy="16351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Full Control over Discussion Forums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3725"/>
            <a:ext cx="91440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Easy to Upload </a:t>
            </a:r>
            <a:br>
              <a:rPr lang="en-US" sz="4000" dirty="0" smtClean="0">
                <a:solidFill>
                  <a:srgbClr val="002060"/>
                </a:solidFill>
                <a:latin typeface="+mj-lt"/>
              </a:rPr>
            </a:b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Additional Content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54629"/>
            <a:ext cx="9144000" cy="42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4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28724"/>
            <a:ext cx="914400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752600"/>
            <a:ext cx="3581400" cy="24384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2060"/>
                </a:solidFill>
                <a:latin typeface="+mj-lt"/>
              </a:rPr>
              <a:t>Easily Embed Video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562600" cy="33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53135"/>
            <a:ext cx="9143999" cy="116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0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0343" y="11362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Detailed (and exportable!) Activity Reports</a:t>
            </a:r>
            <a:endParaRPr lang="en-US" sz="40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9093087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llk\AppData\Local\Microsoft\Windows\Temporary Internet Files\Content.IE5\WY52A5KF\MP90044863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/>
          <a:stretch/>
        </p:blipFill>
        <p:spPr bwMode="auto">
          <a:xfrm>
            <a:off x="-36286" y="0"/>
            <a:ext cx="9180286" cy="59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24384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Companion Website</a:t>
            </a:r>
            <a:endParaRPr lang="en-US" sz="48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0" y="4876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Learning Management System</a:t>
            </a:r>
          </a:p>
        </p:txBody>
      </p:sp>
      <p:pic>
        <p:nvPicPr>
          <p:cNvPr id="1026" name="Picture 2" descr="C:\Users\billk\AppData\Local\Microsoft\Windows\Temporary Internet Files\Content.IE5\U9SI3319\MP900443265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8"/>
          <a:stretch/>
        </p:blipFill>
        <p:spPr bwMode="auto">
          <a:xfrm>
            <a:off x="5715001" y="2124975"/>
            <a:ext cx="3429000" cy="25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billk\AppData\Local\Microsoft\Windows\Temporary Internet Files\Content.IE5\WY52A5KF\MP90042259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6752"/>
            <a:ext cx="3930348" cy="26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8343"/>
            <a:ext cx="5547815" cy="1371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9" y="2124976"/>
            <a:ext cx="2030071" cy="259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152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152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Companion Site Resources</a:t>
            </a:r>
            <a:endParaRPr lang="en-US" b="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4931"/>
          <a:stretch/>
        </p:blipFill>
        <p:spPr bwMode="auto">
          <a:xfrm>
            <a:off x="0" y="1143000"/>
            <a:ext cx="9144000" cy="434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Companion Site</a:t>
            </a:r>
            <a:br>
              <a:rPr lang="en-US" b="1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</a:br>
            <a:r>
              <a:rPr lang="en-US" b="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Interactive Glossary</a:t>
            </a:r>
            <a:endParaRPr lang="en-US" b="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4423"/>
          <a:stretch/>
        </p:blipFill>
        <p:spPr bwMode="auto">
          <a:xfrm>
            <a:off x="0" y="1325880"/>
            <a:ext cx="91440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Companion Site </a:t>
            </a:r>
            <a:br>
              <a:rPr lang="en-US" b="1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</a:br>
            <a:r>
              <a:rPr lang="en-US" b="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Chapter (“Practice”) Quizzes</a:t>
            </a:r>
            <a:endParaRPr lang="en-US" b="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1" b="4423"/>
          <a:stretch/>
        </p:blipFill>
        <p:spPr bwMode="auto">
          <a:xfrm>
            <a:off x="0" y="1360714"/>
            <a:ext cx="9144000" cy="43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3962400" cy="28575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Technical Customer Support Services</a:t>
            </a:r>
            <a:endParaRPr lang="en-US" sz="4400" b="1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2051" name="Picture 3" descr="C:\Users\billk\AppData\Local\Microsoft\Windows\Temporary Internet Files\Content.IE5\U9SI3319\MP90043837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1"/>
          <a:stretch/>
        </p:blipFill>
        <p:spPr bwMode="auto">
          <a:xfrm>
            <a:off x="3962400" y="0"/>
            <a:ext cx="5181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513106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Available via web, phone, or instant messenger</a:t>
            </a:r>
            <a:br>
              <a:rPr lang="en-US" sz="3200" dirty="0" smtClean="0"/>
            </a:b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U.S. Based Support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Support for Students &amp; Instructors is FREE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Support Services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Technical Support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5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9886" y="2270879"/>
            <a:ext cx="5704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300" dirty="0" smtClean="0"/>
              <a:t>Skilled technicians facilitate content integration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300" dirty="0"/>
              <a:t> </a:t>
            </a:r>
            <a:r>
              <a:rPr lang="en-US" sz="3300" dirty="0" smtClean="0"/>
              <a:t>JBL will work with institutional IT teams to ensure smooth deployment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9886" y="0"/>
            <a:ext cx="5704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Support Services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Pre/Post Adoption Integration</a:t>
            </a:r>
            <a:endParaRPr lang="en-US" sz="4000" dirty="0"/>
          </a:p>
        </p:txBody>
      </p:sp>
      <p:pic>
        <p:nvPicPr>
          <p:cNvPr id="14339" name="Picture 3" descr="C:\Users\billk\AppData\Local\Microsoft\Windows\Temporary Internet Files\Content.IE5\TJ7KHILQ\MP90041012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7"/>
          <a:stretch/>
        </p:blipFill>
        <p:spPr bwMode="auto">
          <a:xfrm>
            <a:off x="0" y="-2238"/>
            <a:ext cx="3439886" cy="5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873746"/>
            <a:ext cx="472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400" dirty="0" smtClean="0"/>
              <a:t>“Train-the-Trainer” sessions on demand</a:t>
            </a:r>
            <a:br>
              <a:rPr lang="en-US" sz="3400" dirty="0" smtClean="0"/>
            </a:br>
            <a:endParaRPr lang="en-US" sz="3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400" dirty="0" smtClean="0"/>
              <a:t>Complete systems training available, live, via the web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1830" y="0"/>
            <a:ext cx="5272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Support Services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Post Adoption Training</a:t>
            </a:r>
            <a:endParaRPr lang="en-US" sz="4000" dirty="0"/>
          </a:p>
        </p:txBody>
      </p:sp>
      <p:pic>
        <p:nvPicPr>
          <p:cNvPr id="13319" name="Picture 7" descr="C:\Users\billk\AppData\Local\Microsoft\Windows\Temporary Internet Files\Content.IE5\6Q4R5VWE\MP9004386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183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Ordering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1. Purchase </a:t>
            </a:r>
            <a:r>
              <a:rPr lang="en-US" sz="1600" dirty="0"/>
              <a:t>the textbook, </a:t>
            </a:r>
            <a:r>
              <a:rPr lang="en-US" sz="1600" b="1" i="1" dirty="0"/>
              <a:t>Respiratory Care Principles and Practice, Second </a:t>
            </a:r>
            <a:r>
              <a:rPr lang="en-US" sz="1600" b="1" i="1" dirty="0" smtClean="0"/>
              <a:t>	Edition</a:t>
            </a:r>
            <a:r>
              <a:rPr lang="en-US" sz="1600" dirty="0" smtClean="0"/>
              <a:t> </a:t>
            </a:r>
            <a:r>
              <a:rPr lang="en-US" sz="1600" dirty="0"/>
              <a:t>AND the online access code for </a:t>
            </a:r>
            <a:r>
              <a:rPr lang="en-US" sz="1600" b="1" i="1" dirty="0"/>
              <a:t>Navigate Course Manager: </a:t>
            </a:r>
            <a:r>
              <a:rPr lang="en-US" sz="1600" b="1" i="1" dirty="0" smtClean="0"/>
              <a:t>	Respiratory </a:t>
            </a:r>
            <a:r>
              <a:rPr lang="en-US" sz="1600" b="1" i="1" dirty="0"/>
              <a:t>Care, Principles and Practice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- </a:t>
            </a:r>
            <a:r>
              <a:rPr lang="en-US" sz="1600" b="1" u="sng" dirty="0" smtClean="0"/>
              <a:t>Textbook </a:t>
            </a:r>
            <a:r>
              <a:rPr lang="en-US" sz="1600" b="1" u="sng" dirty="0"/>
              <a:t>and </a:t>
            </a:r>
            <a:r>
              <a:rPr lang="en-US" sz="1600" b="1" u="sng" dirty="0" smtClean="0"/>
              <a:t>Online</a:t>
            </a:r>
            <a:r>
              <a:rPr lang="en-US" sz="1600" dirty="0" smtClean="0"/>
              <a:t> ISBN-13</a:t>
            </a:r>
            <a:r>
              <a:rPr lang="en-US" sz="1600" dirty="0"/>
              <a:t>: </a:t>
            </a:r>
            <a:r>
              <a:rPr lang="en-US" sz="1600" dirty="0" smtClean="0"/>
              <a:t>978-1-4496-5559-4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2. Purchase </a:t>
            </a:r>
            <a:r>
              <a:rPr lang="en-US" sz="1600" dirty="0"/>
              <a:t>the textbook, </a:t>
            </a:r>
            <a:r>
              <a:rPr lang="en-US" sz="1600" b="1" i="1" dirty="0"/>
              <a:t>Respiratory Care Principles and Practice, Second </a:t>
            </a:r>
            <a:r>
              <a:rPr lang="en-US" sz="1600" b="1" i="1" dirty="0" smtClean="0"/>
              <a:t>	Edition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- </a:t>
            </a:r>
            <a:r>
              <a:rPr lang="en-US" sz="1600" b="1" u="sng" dirty="0" smtClean="0"/>
              <a:t>Textbook </a:t>
            </a:r>
            <a:r>
              <a:rPr lang="en-US" sz="1600" dirty="0"/>
              <a:t>ISBN-13: 978-0-7637-6003-8</a:t>
            </a:r>
            <a:br>
              <a:rPr lang="en-US" sz="1600" dirty="0"/>
            </a:br>
            <a:r>
              <a:rPr lang="en-US" sz="1600" dirty="0" smtClean="0"/>
              <a:t> - eBook </a:t>
            </a:r>
            <a:r>
              <a:rPr lang="en-US" sz="1600" dirty="0"/>
              <a:t>available at </a:t>
            </a:r>
            <a:r>
              <a:rPr lang="en-US" sz="1600" dirty="0">
                <a:hlinkClick r:id="rId2"/>
              </a:rPr>
              <a:t>CourseSmart.com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3. Purchase </a:t>
            </a:r>
            <a:r>
              <a:rPr lang="en-US" sz="1600" dirty="0"/>
              <a:t>the online access code for</a:t>
            </a:r>
            <a:r>
              <a:rPr lang="en-US" sz="1600" b="1" i="1" dirty="0"/>
              <a:t> Navigate Course Manager: Respiratory </a:t>
            </a:r>
            <a:r>
              <a:rPr lang="en-US" sz="1600" b="1" i="1" dirty="0" smtClean="0"/>
              <a:t>	Care</a:t>
            </a:r>
            <a:r>
              <a:rPr lang="en-US" sz="1600" b="1" i="1" dirty="0"/>
              <a:t>, Principles and Practice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- </a:t>
            </a:r>
            <a:r>
              <a:rPr lang="en-US" sz="1600" b="1" u="sng" dirty="0" smtClean="0"/>
              <a:t>Online </a:t>
            </a:r>
            <a:r>
              <a:rPr lang="en-US" sz="1600" b="1" u="sng" dirty="0"/>
              <a:t>Only</a:t>
            </a:r>
            <a:r>
              <a:rPr lang="en-US" sz="1600" u="sng" dirty="0"/>
              <a:t> </a:t>
            </a:r>
            <a:r>
              <a:rPr lang="en-US" sz="1600" dirty="0"/>
              <a:t>ISBN-13: </a:t>
            </a:r>
            <a:r>
              <a:rPr lang="en-US" sz="1600" dirty="0" smtClean="0"/>
              <a:t>978-1-4496-3419-3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To </a:t>
            </a:r>
            <a:r>
              <a:rPr lang="en-US" sz="1600" dirty="0" smtClean="0"/>
              <a:t>order, or request a demonstration: Visit </a:t>
            </a:r>
            <a:r>
              <a:rPr lang="en-US" sz="1600" dirty="0" smtClean="0">
                <a:hlinkClick r:id="rId3"/>
              </a:rPr>
              <a:t>http://go.jblearning.com/NavigateRC</a:t>
            </a:r>
            <a:r>
              <a:rPr lang="en-US" sz="1600" dirty="0" smtClean="0"/>
              <a:t>, contact </a:t>
            </a:r>
            <a:r>
              <a:rPr lang="en-US" sz="1600" dirty="0"/>
              <a:t>your </a:t>
            </a:r>
            <a:r>
              <a:rPr lang="en-US" sz="1600" dirty="0">
                <a:hlinkClick r:id="rId4"/>
              </a:rPr>
              <a:t>Account Specialist </a:t>
            </a:r>
            <a:r>
              <a:rPr lang="en-US" sz="1600" dirty="0" smtClean="0"/>
              <a:t>, or </a:t>
            </a:r>
            <a:r>
              <a:rPr lang="en-US" sz="1600" dirty="0"/>
              <a:t>call 1-800-832-0034.</a:t>
            </a:r>
          </a:p>
        </p:txBody>
      </p:sp>
    </p:spTree>
    <p:extLst>
      <p:ext uri="{BB962C8B-B14F-4D97-AF65-F5344CB8AC3E}">
        <p14:creationId xmlns:p14="http://schemas.microsoft.com/office/powerpoint/2010/main" val="23139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5240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Interactive Audio-Based Lectures</a:t>
            </a:r>
            <a:endParaRPr lang="en-US" sz="40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8198" r="32258" b="15004"/>
          <a:stretch/>
        </p:blipFill>
        <p:spPr bwMode="auto">
          <a:xfrm>
            <a:off x="1295400" y="1074880"/>
            <a:ext cx="6379029" cy="48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9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Animated Flashcards</a:t>
            </a:r>
            <a:endParaRPr lang="en-US" sz="40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26476" b="8232"/>
          <a:stretch/>
        </p:blipFill>
        <p:spPr bwMode="auto">
          <a:xfrm>
            <a:off x="1690233" y="905151"/>
            <a:ext cx="6005967" cy="49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7620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cs typeface="MV Boli" pitchFamily="2" charset="0"/>
              </a:rPr>
              <a:t>“Matching” Knowledge Checks</a:t>
            </a:r>
            <a:endParaRPr lang="en-US" sz="4000" dirty="0">
              <a:solidFill>
                <a:srgbClr val="002060"/>
              </a:solidFill>
              <a:cs typeface="MV Boli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8000" r="32667" b="14667"/>
          <a:stretch/>
        </p:blipFill>
        <p:spPr bwMode="auto">
          <a:xfrm>
            <a:off x="1371600" y="914400"/>
            <a:ext cx="6415315" cy="506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cs typeface="MV Boli" pitchFamily="2" charset="0"/>
              </a:rPr>
              <a:t>Pre-built Quizzes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" y="1143000"/>
            <a:ext cx="9107714" cy="439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1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4000" dirty="0" smtClean="0">
                <a:solidFill>
                  <a:srgbClr val="002060"/>
                </a:solidFill>
                <a:cs typeface="MV Boli" pitchFamily="2" charset="0"/>
              </a:rPr>
              <a:t>Crossword Puzzles</a:t>
            </a:r>
            <a:endParaRPr lang="en-US" sz="4000" dirty="0">
              <a:solidFill>
                <a:srgbClr val="002060"/>
              </a:solidFill>
              <a:cs typeface="MV Boli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8889" r="32500" b="15047"/>
          <a:stretch/>
        </p:blipFill>
        <p:spPr bwMode="auto">
          <a:xfrm>
            <a:off x="1143000" y="795510"/>
            <a:ext cx="6756400" cy="522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US" sz="4000" kern="1200" dirty="0">
                <a:solidFill>
                  <a:srgbClr val="002060"/>
                </a:solidFill>
                <a:latin typeface="+mj-lt"/>
                <a:cs typeface="MV Boli" pitchFamily="2" charset="0"/>
              </a:rPr>
              <a:t>Drag and Drop </a:t>
            </a:r>
            <a:r>
              <a:rPr lang="en-US" sz="4000" kern="12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Practice Activities</a:t>
            </a:r>
            <a:endParaRPr lang="en-US" sz="4000" kern="12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8296" r="32334" b="15344"/>
          <a:stretch/>
        </p:blipFill>
        <p:spPr bwMode="auto">
          <a:xfrm>
            <a:off x="1447800" y="914401"/>
            <a:ext cx="650116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Pre-loaded Classroom </a:t>
            </a:r>
            <a:br>
              <a:rPr lang="en-US" sz="40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+mj-lt"/>
                <a:cs typeface="MV Boli" pitchFamily="2" charset="0"/>
              </a:rPr>
              <a:t>Discussion Questions</a:t>
            </a:r>
            <a:endParaRPr lang="en-US" sz="40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1"/>
          <a:stretch/>
        </p:blipFill>
        <p:spPr bwMode="auto">
          <a:xfrm>
            <a:off x="1" y="1828800"/>
            <a:ext cx="9144000" cy="307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2_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9099"/>
      </a:accent1>
      <a:accent2>
        <a:srgbClr val="004B91"/>
      </a:accent2>
      <a:accent3>
        <a:srgbClr val="FFFFFF"/>
      </a:accent3>
      <a:accent4>
        <a:srgbClr val="000000"/>
      </a:accent4>
      <a:accent5>
        <a:srgbClr val="B4C6CA"/>
      </a:accent5>
      <a:accent6>
        <a:srgbClr val="004383"/>
      </a:accent6>
      <a:hlink>
        <a:srgbClr val="FD4239"/>
      </a:hlink>
      <a:folHlink>
        <a:srgbClr val="E7B223"/>
      </a:folHlink>
    </a:clrScheme>
    <a:fontScheme name="2_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69099"/>
        </a:accent1>
        <a:accent2>
          <a:srgbClr val="004B91"/>
        </a:accent2>
        <a:accent3>
          <a:srgbClr val="FFFFFF"/>
        </a:accent3>
        <a:accent4>
          <a:srgbClr val="000000"/>
        </a:accent4>
        <a:accent5>
          <a:srgbClr val="B4C6CA"/>
        </a:accent5>
        <a:accent6>
          <a:srgbClr val="004383"/>
        </a:accent6>
        <a:hlink>
          <a:srgbClr val="FD4239"/>
        </a:hlink>
        <a:folHlink>
          <a:srgbClr val="E7B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130</Words>
  <Application>Microsoft Office PowerPoint</Application>
  <PresentationFormat>On-screen Show (4:3)</PresentationFormat>
  <Paragraphs>42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Blank Presentation</vt:lpstr>
      <vt:lpstr>1_Blank Presentation</vt:lpstr>
      <vt:lpstr>2_Blank Presentation</vt:lpstr>
      <vt:lpstr>3_Blank Presentation</vt:lpstr>
      <vt:lpstr>Jones &amp; Bartlett Learning eLearning Solutions  Navigate Course Manager: Respiratory Care, Principles and Practice</vt:lpstr>
      <vt:lpstr>PowerPoint Presentation</vt:lpstr>
      <vt:lpstr>Interactive Audio-Based Lectures</vt:lpstr>
      <vt:lpstr>Animated Flashcards</vt:lpstr>
      <vt:lpstr>PowerPoint Presentation</vt:lpstr>
      <vt:lpstr>PowerPoint Presentation</vt:lpstr>
      <vt:lpstr>PowerPoint Presentation</vt:lpstr>
      <vt:lpstr>Drag and Drop Practice Activities</vt:lpstr>
      <vt:lpstr>Pre-loaded Classroom  Discussion Questions</vt:lpstr>
      <vt:lpstr>PowerPoint Presentation</vt:lpstr>
      <vt:lpstr>Easy Access to Editing</vt:lpstr>
      <vt:lpstr>You Control Quiz Settings</vt:lpstr>
      <vt:lpstr>Detailed Quiz Reports</vt:lpstr>
      <vt:lpstr>Item Analysis on Quiz Questions</vt:lpstr>
      <vt:lpstr>Full Control over Discussion Forums</vt:lpstr>
      <vt:lpstr>Easy to Upload  Additional Content</vt:lpstr>
      <vt:lpstr>Easily Embed Video</vt:lpstr>
      <vt:lpstr>Detailed (and exportable!) Activity Reports</vt:lpstr>
      <vt:lpstr>Companion Website</vt:lpstr>
      <vt:lpstr>Companion Site Resources</vt:lpstr>
      <vt:lpstr>Companion Site Interactive Glossary</vt:lpstr>
      <vt:lpstr>Companion Site  Chapter (“Practice”) Quizzes</vt:lpstr>
      <vt:lpstr>Technical Customer Support Services</vt:lpstr>
      <vt:lpstr>PowerPoint Presentation</vt:lpstr>
      <vt:lpstr>PowerPoint Presentation</vt:lpstr>
      <vt:lpstr>PowerPoint Presentation</vt:lpstr>
      <vt:lpstr>Ordering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Nurse  Education??</dc:title>
  <dc:creator>Bill Kimball</dc:creator>
  <cp:lastModifiedBy>Grace Richards</cp:lastModifiedBy>
  <cp:revision>110</cp:revision>
  <dcterms:created xsi:type="dcterms:W3CDTF">2011-09-21T15:09:42Z</dcterms:created>
  <dcterms:modified xsi:type="dcterms:W3CDTF">2011-11-29T13:47:23Z</dcterms:modified>
</cp:coreProperties>
</file>