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420" r:id="rId3"/>
    <p:sldId id="257" r:id="rId4"/>
    <p:sldId id="33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6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9BB3-5C68-4A0D-99A9-B26D56BAD8FD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E579-D5FE-428A-BD66-AA4C2B246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6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E579-D5FE-428A-BD66-AA4C2B246E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E579-D5FE-428A-BD66-AA4C2B246E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3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E579-D5FE-428A-BD66-AA4C2B246E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1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0F1170-971D-4AEE-B574-87CC27CF0FA6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D10E73-97E6-415E-B283-DAB4B43D50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1284101621_UNNx_CHEDUN02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96200" cy="4874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Mark Carrel/</a:t>
            </a:r>
            <a:r>
              <a:rPr lang="en-US" sz="1200" dirty="0" err="1"/>
              <a:t>Shutterstock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683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Ethical or Unethical Decisions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pPr marL="565150" indent="-338138"/>
            <a:r>
              <a:rPr lang="en-US" dirty="0" smtClean="0">
                <a:solidFill>
                  <a:srgbClr val="002060"/>
                </a:solidFill>
              </a:rPr>
              <a:t>Ethics Issue</a:t>
            </a:r>
          </a:p>
          <a:p>
            <a:pPr marL="565150" indent="-338138"/>
            <a:endParaRPr lang="en-US" sz="1200" dirty="0" smtClean="0">
              <a:solidFill>
                <a:srgbClr val="002060"/>
              </a:solidFill>
            </a:endParaRPr>
          </a:p>
          <a:p>
            <a:pPr marL="565150" indent="-338138"/>
            <a:r>
              <a:rPr lang="en-US" dirty="0" smtClean="0">
                <a:solidFill>
                  <a:srgbClr val="002060"/>
                </a:solidFill>
              </a:rPr>
              <a:t>Ethics Analysis:</a:t>
            </a:r>
          </a:p>
          <a:p>
            <a:pPr marL="855663" lvl="1" indent="-290513">
              <a:buFont typeface="Lucida Grande"/>
              <a:buChar char="−"/>
            </a:pPr>
            <a:r>
              <a:rPr lang="en-US" dirty="0" smtClean="0">
                <a:solidFill>
                  <a:srgbClr val="002060"/>
                </a:solidFill>
              </a:rPr>
              <a:t>Supporting</a:t>
            </a:r>
          </a:p>
          <a:p>
            <a:pPr marL="855663" lvl="1" indent="-290513">
              <a:buFont typeface="Lucida Grande"/>
              <a:buChar char="−"/>
            </a:pPr>
            <a:r>
              <a:rPr lang="en-US" dirty="0" smtClean="0">
                <a:solidFill>
                  <a:srgbClr val="002060"/>
                </a:solidFill>
              </a:rPr>
              <a:t>Opposing</a:t>
            </a:r>
          </a:p>
          <a:p>
            <a:pPr lvl="1"/>
            <a:endParaRPr lang="en-US" sz="1200" dirty="0" smtClean="0">
              <a:solidFill>
                <a:srgbClr val="002060"/>
              </a:solidFill>
            </a:endParaRPr>
          </a:p>
          <a:p>
            <a:pPr marL="565150" indent="-338138"/>
            <a:r>
              <a:rPr lang="en-US" dirty="0" smtClean="0">
                <a:solidFill>
                  <a:srgbClr val="002060"/>
                </a:solidFill>
              </a:rPr>
              <a:t>Courts Holding and Decision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002060"/>
                </a:solidFill>
              </a:rPr>
              <a:t>List of Ethical or Unethical Decisions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</a:rPr>
              <a:t>The Individual </a:t>
            </a:r>
            <a:r>
              <a:rPr lang="en-US" sz="2200" dirty="0">
                <a:solidFill>
                  <a:srgbClr val="002060"/>
                </a:solidFill>
              </a:rPr>
              <a:t>Health Insurance </a:t>
            </a:r>
            <a:r>
              <a:rPr lang="en-US" sz="2200" dirty="0" smtClean="0">
                <a:solidFill>
                  <a:srgbClr val="002060"/>
                </a:solidFill>
              </a:rPr>
              <a:t>Mandate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</a:rPr>
              <a:t>Balancing Values in Treatment Decisions by Medical Ethics Committees 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</a:rPr>
              <a:t>Access </a:t>
            </a:r>
            <a:r>
              <a:rPr lang="en-US" sz="2200" dirty="0">
                <a:solidFill>
                  <a:srgbClr val="002060"/>
                </a:solidFill>
              </a:rPr>
              <a:t>to Health </a:t>
            </a:r>
            <a:r>
              <a:rPr lang="en-US" sz="2200" dirty="0" smtClean="0">
                <a:solidFill>
                  <a:srgbClr val="002060"/>
                </a:solidFill>
              </a:rPr>
              <a:t>Care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</a:rPr>
              <a:t>Patients’ Right </a:t>
            </a:r>
            <a:r>
              <a:rPr lang="en-US" sz="2200" dirty="0">
                <a:solidFill>
                  <a:srgbClr val="002060"/>
                </a:solidFill>
              </a:rPr>
              <a:t>to Sue Manufacturers of Innovative Medical </a:t>
            </a:r>
            <a:r>
              <a:rPr lang="en-US" sz="2200" dirty="0" smtClean="0">
                <a:solidFill>
                  <a:srgbClr val="002060"/>
                </a:solidFill>
              </a:rPr>
              <a:t>Products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002060"/>
                </a:solidFill>
              </a:rPr>
              <a:t>Charitable Obligations of Tax-Exempt </a:t>
            </a:r>
            <a:r>
              <a:rPr lang="en-US" sz="2200" dirty="0" smtClean="0">
                <a:solidFill>
                  <a:srgbClr val="002060"/>
                </a:solidFill>
              </a:rPr>
              <a:t>Hospitals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  <a:effectLst/>
              </a:rPr>
              <a:t>Employees’ Voluntary Lifestyle Choices: Smoking Tobacco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002060"/>
                </a:solidFill>
              </a:rPr>
              <a:t>Refusal to Bargain </a:t>
            </a:r>
            <a:r>
              <a:rPr lang="en-US" sz="2200" dirty="0" smtClean="0">
                <a:solidFill>
                  <a:srgbClr val="002060"/>
                </a:solidFill>
              </a:rPr>
              <a:t>in the Health Care Industry</a:t>
            </a:r>
          </a:p>
          <a:p>
            <a:pPr marL="514350" indent="-514350">
              <a:lnSpc>
                <a:spcPct val="110000"/>
              </a:lnSpc>
              <a:spcBef>
                <a:spcPts val="528"/>
              </a:spcBef>
              <a:buFont typeface="+mj-lt"/>
              <a:buAutoNum type="arabicParenR"/>
            </a:pPr>
            <a:r>
              <a:rPr lang="en-US" sz="2200" dirty="0" smtClean="0">
                <a:solidFill>
                  <a:srgbClr val="002060"/>
                </a:solidFill>
              </a:rPr>
              <a:t>Conflicts of Interest in Evidence-Based Guidelines</a:t>
            </a:r>
            <a:endParaRPr lang="en-US" sz="2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effectLst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200" b="1" dirty="0" smtClean="0">
                <a:solidFill>
                  <a:srgbClr val="002060"/>
                </a:solidFill>
              </a:rPr>
              <a:t>List of Ethical or Unethical Decisions</a:t>
            </a:r>
            <a:r>
              <a:rPr lang="en-US" sz="3800" b="1" dirty="0" smtClean="0">
                <a:solidFill>
                  <a:srgbClr val="002060"/>
                </a:solidFill>
              </a:rPr>
              <a:t/>
            </a:r>
            <a:br>
              <a:rPr lang="en-US" sz="3800" b="1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chemeClr val="accent1"/>
                </a:solidFill>
              </a:rPr>
              <a:t>Continued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9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Medical Negligence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  <a:effectLst/>
              </a:rPr>
              <a:t>Abuse and Neglect of the Mentally Disabled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Criminalization of Exposure to HIV Infection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Firearms on College Campuses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Access to Emergency Contraception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Consumers’ Right to Nutritional Information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>
                <a:solidFill>
                  <a:srgbClr val="002060"/>
                </a:solidFill>
              </a:rPr>
              <a:t>Defining </a:t>
            </a:r>
            <a:r>
              <a:rPr lang="en-US" sz="2200" dirty="0" smtClean="0">
                <a:solidFill>
                  <a:srgbClr val="002060"/>
                </a:solidFill>
              </a:rPr>
              <a:t>Death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 startAt="9"/>
            </a:pPr>
            <a:r>
              <a:rPr lang="en-US" sz="2200" dirty="0" smtClean="0">
                <a:solidFill>
                  <a:srgbClr val="002060"/>
                </a:solidFill>
              </a:rPr>
              <a:t>Social Advocates’ Fidelity or Infidelity to the Law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 startAt="9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 startAt="9"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3782</TotalTime>
  <Words>134</Words>
  <Application>Microsoft Macintosh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Clarity</vt:lpstr>
      <vt:lpstr>PowerPoint Presentation</vt:lpstr>
      <vt:lpstr>Ethical or Unethical Decisions Overview</vt:lpstr>
      <vt:lpstr>List of Ethical or Unethical Decisions</vt:lpstr>
      <vt:lpstr>List of Ethical or Unethical Decisions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OR UNETHICAL DECISIONS</dc:title>
  <dc:creator>Donna Hammaker</dc:creator>
  <cp:lastModifiedBy>Leah Corrigan</cp:lastModifiedBy>
  <cp:revision>135</cp:revision>
  <dcterms:created xsi:type="dcterms:W3CDTF">2015-07-01T16:09:11Z</dcterms:created>
  <dcterms:modified xsi:type="dcterms:W3CDTF">2016-03-18T17:53:00Z</dcterms:modified>
</cp:coreProperties>
</file>