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61" r:id="rId5"/>
    <p:sldId id="259" r:id="rId6"/>
    <p:sldId id="258" r:id="rId7"/>
    <p:sldId id="260" r:id="rId8"/>
    <p:sldId id="262" r:id="rId9"/>
    <p:sldId id="263" r:id="rId10"/>
    <p:sldId id="265" r:id="rId11"/>
    <p:sldId id="266" r:id="rId12"/>
    <p:sldId id="267" r:id="rId13"/>
    <p:sldId id="264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99"/>
  </p:normalViewPr>
  <p:slideViewPr>
    <p:cSldViewPr snapToGrid="0" snapToObjects="1">
      <p:cViewPr varScale="1">
        <p:scale>
          <a:sx n="88" d="100"/>
          <a:sy n="88" d="100"/>
        </p:scale>
        <p:origin x="134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48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329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329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5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5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31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6419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7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63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9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16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7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rgbClr val="FFCB2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inar_live_feedback_icon_v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38" y="4428504"/>
            <a:ext cx="1128968" cy="7426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52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Selected Areas of Global Health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Research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Policy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Program Design and Implementation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Program Evaluation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Advocacy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0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047"/>
            <a:ext cx="5382126" cy="2504658"/>
          </a:xfrm>
        </p:spPr>
        <p:txBody>
          <a:bodyPr>
            <a:normAutofit/>
          </a:bodyPr>
          <a:lstStyle/>
          <a:p>
            <a:r>
              <a:rPr lang="en-US" dirty="0" smtClean="0"/>
              <a:t>Selected Functional Areas of Global Health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0" y="270198"/>
            <a:ext cx="4928937" cy="5601965"/>
          </a:xfrm>
          <a:noFill/>
        </p:spPr>
      </p:pic>
    </p:spTree>
    <p:extLst>
      <p:ext uri="{BB962C8B-B14F-4D97-AF65-F5344CB8AC3E}">
        <p14:creationId xmlns:p14="http://schemas.microsoft.com/office/powerpoint/2010/main" val="70968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Global Health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48640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National, state and local governments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NGOs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Humanitarian organizations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Bilateral “AID” organizations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UN agencies and multilateral organizations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Public-private partnerships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Consulting firms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Foundations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Academia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Policy and Advocacy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4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Selected Resources on Global Health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126" y="1600202"/>
            <a:ext cx="8867274" cy="4271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3600"/>
              </a:spcAft>
            </a:pPr>
            <a:r>
              <a:rPr lang="en-US" dirty="0" smtClean="0"/>
              <a:t>Chapters 18 and 19 of </a:t>
            </a:r>
            <a:r>
              <a:rPr lang="en-US" b="1" i="1" dirty="0" smtClean="0"/>
              <a:t>Global Health 101, Third Edition</a:t>
            </a:r>
          </a:p>
          <a:p>
            <a:pPr>
              <a:lnSpc>
                <a:spcPct val="90000"/>
              </a:lnSpc>
              <a:spcAft>
                <a:spcPts val="3600"/>
              </a:spcAft>
            </a:pPr>
            <a:r>
              <a:rPr lang="en-US" dirty="0" smtClean="0"/>
              <a:t>Greg Martin’s YouTube channel – Global Health with Greg Martin</a:t>
            </a:r>
          </a:p>
          <a:p>
            <a:pPr>
              <a:lnSpc>
                <a:spcPct val="90000"/>
              </a:lnSpc>
              <a:spcAft>
                <a:spcPts val="3600"/>
              </a:spcAft>
            </a:pPr>
            <a:r>
              <a:rPr lang="en-US" i="1" dirty="0" smtClean="0"/>
              <a:t>Unite for Sight </a:t>
            </a:r>
            <a:r>
              <a:rPr lang="en-US" dirty="0" smtClean="0"/>
              <a:t>seminars and their annual conference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8170"/>
            <a:ext cx="1802350" cy="1009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2" y="3019926"/>
            <a:ext cx="945726" cy="945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2" y="4446045"/>
            <a:ext cx="945726" cy="9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7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Selected Resources on Global Health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48640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DEVEX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Global Health Council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err="1" smtClean="0"/>
              <a:t>GlobalHealthHub.org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International Jobs Center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err="1" smtClean="0"/>
              <a:t>Idealist.org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Zebra Jobs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err="1" smtClean="0"/>
              <a:t>Childsurvival.net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US CDC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PH Employment Connection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PH Career Mart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err="1" smtClean="0"/>
              <a:t>Akili</a:t>
            </a:r>
            <a:r>
              <a:rPr lang="en-US" dirty="0" smtClean="0"/>
              <a:t> Initiative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err="1" smtClean="0"/>
              <a:t>Eldis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004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5362575" cy="42719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Press </a:t>
            </a:r>
            <a:r>
              <a:rPr lang="en-US" dirty="0" smtClean="0"/>
              <a:t>*1 </a:t>
            </a:r>
            <a:r>
              <a:rPr lang="en-US" dirty="0"/>
              <a:t>to voice your question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Or use the chat box </a:t>
            </a:r>
            <a:r>
              <a:rPr lang="en-US" dirty="0" smtClean="0"/>
              <a:t>feature, </a:t>
            </a:r>
            <a:r>
              <a:rPr lang="en-US" dirty="0"/>
              <a:t>to type your </a:t>
            </a:r>
            <a:r>
              <a:rPr lang="en-US" dirty="0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8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Health 101, Third Edition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104" y="1600202"/>
            <a:ext cx="7539037" cy="4271962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dirty="0"/>
              <a:t>Visit </a:t>
            </a:r>
            <a:r>
              <a:rPr lang="en-US" sz="3600" dirty="0">
                <a:solidFill>
                  <a:srgbClr val="FFCB22"/>
                </a:solidFill>
              </a:rPr>
              <a:t>www.globalhealth101.com </a:t>
            </a:r>
            <a:r>
              <a:rPr lang="en-US" sz="3600" dirty="0"/>
              <a:t>to: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000" dirty="0"/>
              <a:t>Request complimentary review copies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000" dirty="0"/>
              <a:t>Download sample </a:t>
            </a:r>
            <a:r>
              <a:rPr lang="en-US" sz="3000" dirty="0" smtClean="0"/>
              <a:t>chapters</a:t>
            </a:r>
            <a:endParaRPr lang="en-US" sz="30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000" dirty="0"/>
              <a:t>Request access to </a:t>
            </a:r>
            <a:r>
              <a:rPr lang="en-US" sz="3000" dirty="0" smtClean="0"/>
              <a:t>instructor materials.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 i="1" dirty="0" smtClean="0"/>
              <a:t>Global Health 101, 3</a:t>
            </a:r>
            <a:r>
              <a:rPr lang="en-US" sz="3000" i="1" baseline="30000" dirty="0" smtClean="0"/>
              <a:t>rd</a:t>
            </a:r>
            <a:r>
              <a:rPr lang="en-US" sz="3000" i="1" dirty="0" smtClean="0"/>
              <a:t> Edition</a:t>
            </a:r>
            <a:r>
              <a:rPr lang="en-US" sz="3000" dirty="0" smtClean="0"/>
              <a:t> includes </a:t>
            </a:r>
            <a:br>
              <a:rPr lang="en-US" sz="3000" dirty="0" smtClean="0"/>
            </a:br>
            <a:r>
              <a:rPr lang="en-US" sz="3000" b="1" dirty="0" smtClean="0"/>
              <a:t>Navigate 2 Advantage Access</a:t>
            </a:r>
            <a:r>
              <a:rPr lang="en-US" sz="3000" dirty="0" smtClean="0"/>
              <a:t> with eBook, activities and exercises, links to videos, and pre-loaded assessments. 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1182507"/>
            <a:ext cx="2744863" cy="458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participating!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 smtClean="0"/>
              <a:t>Sophie </a:t>
            </a:r>
            <a:r>
              <a:rPr lang="en-US" sz="3000" dirty="0"/>
              <a:t>Teague</a:t>
            </a:r>
          </a:p>
          <a:p>
            <a:pPr marL="114300" indent="0">
              <a:buNone/>
            </a:pPr>
            <a:r>
              <a:rPr lang="en-US" sz="3000" dirty="0" smtClean="0">
                <a:solidFill>
                  <a:srgbClr val="FFCB22"/>
                </a:solidFill>
              </a:rPr>
              <a:t>steague@jblearning.com</a:t>
            </a:r>
            <a:endParaRPr lang="en-US" sz="3000" dirty="0">
              <a:solidFill>
                <a:srgbClr val="FFCB22"/>
              </a:solidFill>
            </a:endParaRPr>
          </a:p>
          <a:p>
            <a:pPr marL="114300" indent="0">
              <a:buNone/>
            </a:pPr>
            <a:r>
              <a:rPr lang="en-US" sz="3000" dirty="0" smtClean="0"/>
              <a:t>Richard </a:t>
            </a:r>
            <a:r>
              <a:rPr lang="en-US" sz="3000" dirty="0" err="1" smtClean="0"/>
              <a:t>Skolnik</a:t>
            </a:r>
            <a:r>
              <a:rPr lang="en-US" sz="3000" dirty="0" smtClean="0"/>
              <a:t>, MPA</a:t>
            </a:r>
          </a:p>
          <a:p>
            <a:pPr marL="114300" indent="0">
              <a:buNone/>
            </a:pPr>
            <a:r>
              <a:rPr lang="en-US" sz="3000" dirty="0" smtClean="0">
                <a:solidFill>
                  <a:srgbClr val="FFCB22"/>
                </a:solidFill>
              </a:rPr>
              <a:t>rskolnik@verizon.net</a:t>
            </a:r>
          </a:p>
          <a:p>
            <a:pPr marL="114300" indent="0">
              <a:buNone/>
            </a:pPr>
            <a:endParaRPr lang="en-US" dirty="0" smtClean="0">
              <a:solidFill>
                <a:srgbClr val="FFCB2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FFCB2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286000"/>
            <a:ext cx="3810000" cy="3167843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733696" y="4113761"/>
            <a:ext cx="6324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000" dirty="0" smtClean="0"/>
              <a:t>Recorded Webinar Will Be Posted </a:t>
            </a:r>
            <a:br>
              <a:rPr lang="en-US" sz="3000" dirty="0" smtClean="0"/>
            </a:br>
            <a:r>
              <a:rPr lang="en-US" sz="3000" dirty="0" smtClean="0"/>
              <a:t>on the LinkedIn Faculty Group:</a:t>
            </a:r>
          </a:p>
          <a:p>
            <a:pPr marL="0" indent="0">
              <a:buFont typeface="Arial"/>
              <a:buNone/>
            </a:pPr>
            <a:r>
              <a:rPr lang="en-US" sz="3000" dirty="0">
                <a:solidFill>
                  <a:srgbClr val="FFCB22"/>
                </a:solidFill>
              </a:rPr>
              <a:t>http://go.jblearning.com/PHLinkedIn</a:t>
            </a:r>
          </a:p>
        </p:txBody>
      </p:sp>
    </p:spTree>
    <p:extLst>
      <p:ext uri="{BB962C8B-B14F-4D97-AF65-F5344CB8AC3E}">
        <p14:creationId xmlns:p14="http://schemas.microsoft.com/office/powerpoint/2010/main" val="8184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</a:t>
            </a:r>
            <a:r>
              <a:rPr lang="en-US" dirty="0" err="1" smtClean="0"/>
              <a:t>Skolnik</a:t>
            </a:r>
            <a:r>
              <a:rPr lang="en-US" dirty="0" smtClean="0"/>
              <a:t>, MPA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7048500" cy="4271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2600" dirty="0"/>
              <a:t>Lecturer at the Yale School of Public Health and the Yale School of Management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2600" dirty="0"/>
              <a:t>Former Director for Health and Education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(</a:t>
            </a:r>
            <a:r>
              <a:rPr lang="en-US" sz="2600" dirty="0"/>
              <a:t>South Asia Region) at the World Bank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2600" dirty="0"/>
              <a:t>Vice President for International Programs at PRB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2600" dirty="0"/>
              <a:t>Director of the Center for Global Health at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The </a:t>
            </a:r>
            <a:r>
              <a:rPr lang="en-US" sz="2600" dirty="0"/>
              <a:t>George Washington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2600" dirty="0"/>
              <a:t>Executive Director of the Harvard PEPFAR </a:t>
            </a:r>
            <a:r>
              <a:rPr lang="en-US" sz="2600" dirty="0" smtClean="0"/>
              <a:t>program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b="8959"/>
          <a:stretch/>
        </p:blipFill>
        <p:spPr>
          <a:xfrm>
            <a:off x="8372475" y="1640050"/>
            <a:ext cx="3209923" cy="40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4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Webinar 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000" b="1" dirty="0" smtClean="0"/>
              <a:t>By the time you finish this webinar, you should have gained additional familiarity with: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/>
              <a:t>The goals of advising students on global health careers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/>
              <a:t>Key questions students need to answer to prepare for and seek such careers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/>
              <a:t>How to help students get answers to those questions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/>
              <a:t>Key resources for you and students on global health careers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 smtClean="0"/>
              <a:t>How peers approach advising on careers in global health</a:t>
            </a:r>
            <a:endParaRPr lang="is-IS" sz="3000" dirty="0" smtClean="0"/>
          </a:p>
        </p:txBody>
      </p:sp>
    </p:spTree>
    <p:extLst>
      <p:ext uri="{BB962C8B-B14F-4D97-AF65-F5344CB8AC3E}">
        <p14:creationId xmlns:p14="http://schemas.microsoft.com/office/powerpoint/2010/main" val="40951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Own Perspectives/Biases	</a:t>
            </a:r>
            <a:br>
              <a:rPr lang="en-US" dirty="0" smtClean="0"/>
            </a:br>
            <a:r>
              <a:rPr lang="en-US" sz="3900" dirty="0" smtClean="0"/>
              <a:t>(Which does not make them right!)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Development and global health practitioner for 40 years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Managed a large multi-national and multi-cultural group and did lots of mentoring and  hiring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13 years of teaching global health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Saw about 150 students a semester for 30 minutes each on global health careers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Regular participant in career sessions, such as </a:t>
            </a:r>
            <a:r>
              <a:rPr lang="en-US" i="1" dirty="0" smtClean="0"/>
              <a:t>Unite for Sight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Students Don’t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mtClean="0"/>
              <a:t>How to think systematically about careers 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How to “start at the end” and “work backwards”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How to think about the knowledge, skills, and experience they need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The best route to gain the above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The importance of mentors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Students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Do you have to be a physician/clinician to work in global health?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Is it ethical to work in global health? 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What jobs are there in global health?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What do I need to do to prepare for those jobs?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How do I get those jobs when I am “ready?”</a:t>
            </a:r>
          </a:p>
        </p:txBody>
      </p:sp>
    </p:spTree>
    <p:extLst>
      <p:ext uri="{BB962C8B-B14F-4D97-AF65-F5344CB8AC3E}">
        <p14:creationId xmlns:p14="http://schemas.microsoft.com/office/powerpoint/2010/main" val="328274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to Meet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Résumé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Five lines on what they want us to say about them in 15 years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Five lines on who they want to be like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Three most important questions on which they want advice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Read on careers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Prepare for a 15 minute conversation – even if I give them 30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9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Meeting</a:t>
            </a:r>
            <a:r>
              <a:rPr lang="is-IS" dirty="0" smtClean="0"/>
              <a:t>… Help Them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See the range of global health careers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See that you don’t need to be a physician/clinician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Think systematically about careers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Make “what they want to study in grad school” the dependent variable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Seek mentors, mentors, and mentors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Identify “role models”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Meeting 2... Point Them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Resources on global health careers 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Career services – if they can be helpful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Former students 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The importance of humility and ethical behaviors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General and specific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9590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587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Office Theme</vt:lpstr>
      <vt:lpstr>PowerPoint Presentation</vt:lpstr>
      <vt:lpstr>Richard Skolnik, MPA</vt:lpstr>
      <vt:lpstr>Webinar Objectives </vt:lpstr>
      <vt:lpstr>My Own Perspectives/Biases  (Which does not make them right!)</vt:lpstr>
      <vt:lpstr>What Students Don’t Know</vt:lpstr>
      <vt:lpstr>What Do Students Want to Know?</vt:lpstr>
      <vt:lpstr>Preparing to Meet Students</vt:lpstr>
      <vt:lpstr>At the Meeting… Help Them To:</vt:lpstr>
      <vt:lpstr>At the Meeting 2... Point Them To:</vt:lpstr>
      <vt:lpstr>Selected Areas of Global Health Work</vt:lpstr>
      <vt:lpstr>Selected Functional Areas of Global Health Work</vt:lpstr>
      <vt:lpstr>Types of Global Health Organizations</vt:lpstr>
      <vt:lpstr>Selected Resources on Global Health Careers</vt:lpstr>
      <vt:lpstr>Selected Resources on Global Health Jobs</vt:lpstr>
      <vt:lpstr>Questions?</vt:lpstr>
      <vt:lpstr>Global Health 101, Third Edition</vt:lpstr>
      <vt:lpstr>Thank you for participating!</vt:lpstr>
    </vt:vector>
  </TitlesOfParts>
  <Company>Richard Skolnik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Global Health</dc:title>
  <dc:creator>Richard Skolnik</dc:creator>
  <cp:lastModifiedBy>Sophie Teague</cp:lastModifiedBy>
  <cp:revision>80</cp:revision>
  <dcterms:created xsi:type="dcterms:W3CDTF">2016-10-24T14:21:18Z</dcterms:created>
  <dcterms:modified xsi:type="dcterms:W3CDTF">2016-11-03T17:39:26Z</dcterms:modified>
</cp:coreProperties>
</file>