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13" r:id="rId2"/>
    <p:sldId id="348" r:id="rId3"/>
    <p:sldId id="315" r:id="rId4"/>
    <p:sldId id="350" r:id="rId5"/>
    <p:sldId id="352" r:id="rId6"/>
    <p:sldId id="365" r:id="rId7"/>
    <p:sldId id="318" r:id="rId8"/>
    <p:sldId id="356" r:id="rId9"/>
    <p:sldId id="357" r:id="rId10"/>
    <p:sldId id="358" r:id="rId11"/>
    <p:sldId id="359" r:id="rId12"/>
    <p:sldId id="340" r:id="rId13"/>
    <p:sldId id="366" r:id="rId14"/>
    <p:sldId id="369" r:id="rId15"/>
    <p:sldId id="373" r:id="rId16"/>
    <p:sldId id="374" r:id="rId17"/>
    <p:sldId id="372" r:id="rId18"/>
    <p:sldId id="375" r:id="rId19"/>
    <p:sldId id="376" r:id="rId20"/>
    <p:sldId id="377" r:id="rId21"/>
    <p:sldId id="379" r:id="rId22"/>
    <p:sldId id="380" r:id="rId23"/>
    <p:sldId id="360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81" r:id="rId33"/>
    <p:sldId id="334" r:id="rId34"/>
    <p:sldId id="335" r:id="rId35"/>
    <p:sldId id="337" r:id="rId36"/>
    <p:sldId id="347" r:id="rId37"/>
    <p:sldId id="338" r:id="rId38"/>
  </p:sldIdLst>
  <p:sldSz cx="9144000" cy="5143500" type="screen16x9"/>
  <p:notesSz cx="6858000" cy="91440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91"/>
    <a:srgbClr val="92D050"/>
    <a:srgbClr val="0A3167"/>
    <a:srgbClr val="009900"/>
    <a:srgbClr val="44B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8849" autoAdjust="0"/>
  </p:normalViewPr>
  <p:slideViewPr>
    <p:cSldViewPr snapToGrid="0" snapToObjects="1">
      <p:cViewPr>
        <p:scale>
          <a:sx n="110" d="100"/>
          <a:sy n="110" d="100"/>
        </p:scale>
        <p:origin x="-816" y="-2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D43FB-779A-454B-AE9F-93B0BA25394E}" type="datetimeFigureOut">
              <a:rPr lang="en-US" smtClean="0"/>
              <a:t>4/7/2015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1178E-2B0E-4A39-BE67-B10152F23B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7FFC5-B559-4939-8606-FF493C632809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45587-67AE-4248-A8CC-B41A554C60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2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$144.95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46D1F-B38D-F149-92B4-8F044A65F79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6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45587-67AE-4248-A8CC-B41A554C602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7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slide to novel topics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45587-67AE-4248-A8CC-B41A554C602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92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slide to novel topics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45587-67AE-4248-A8CC-B41A554C602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92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slide to novel topics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45587-67AE-4248-A8CC-B41A554C602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92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slide to novel topics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45587-67AE-4248-A8CC-B41A554C602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92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slide to novel topics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45587-67AE-4248-A8CC-B41A554C602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92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45587-67AE-4248-A8CC-B41A554C602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80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DB8F-F41B-FF41-BB1E-C3DAED3192A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75F6-A7EE-234A-8364-E362B1DCA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9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DB8F-F41B-FF41-BB1E-C3DAED3192A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75F6-A7EE-234A-8364-E362B1DCA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0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DB8F-F41B-FF41-BB1E-C3DAED3192A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75F6-A7EE-234A-8364-E362B1DCA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14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DB8F-F41B-FF41-BB1E-C3DAED3192A7}" type="datetimeFigureOut">
              <a:rPr lang="en-US" smtClean="0"/>
              <a:t>4/7/2015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75F6-A7EE-234A-8364-E362B1DCA9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58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DB8F-F41B-FF41-BB1E-C3DAED3192A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75F6-A7EE-234A-8364-E362B1DCA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9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DB8F-F41B-FF41-BB1E-C3DAED3192A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75F6-A7EE-234A-8364-E362B1DCA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7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DB8F-F41B-FF41-BB1E-C3DAED3192A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75F6-A7EE-234A-8364-E362B1DCA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9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DB8F-F41B-FF41-BB1E-C3DAED3192A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75F6-A7EE-234A-8364-E362B1DCA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DB8F-F41B-FF41-BB1E-C3DAED3192A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75F6-A7EE-234A-8364-E362B1DCA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7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DB8F-F41B-FF41-BB1E-C3DAED3192A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75F6-A7EE-234A-8364-E362B1DCA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4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DB8F-F41B-FF41-BB1E-C3DAED3192A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75F6-A7EE-234A-8364-E362B1DCA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0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DB8F-F41B-FF41-BB1E-C3DAED3192A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75F6-A7EE-234A-8364-E362B1DCA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4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7DB8F-F41B-FF41-BB1E-C3DAED3192A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C75F6-A7EE-234A-8364-E362B1DCA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1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://go.jblearning.com/R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go.jblearning.com/Hess3e" TargetMode="External"/><Relationship Id="rId2" Type="http://schemas.openxmlformats.org/officeDocument/2006/relationships/hyperlink" Target="http://go.jblearning.com/RCPP3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blearning.com/" TargetMode="External"/><Relationship Id="rId4" Type="http://schemas.openxmlformats.org/officeDocument/2006/relationships/hyperlink" Target="http://go.jblearning.com/findare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544" y="578834"/>
            <a:ext cx="4678218" cy="305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000" dirty="0"/>
              <a:t>Thank you for joining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us </a:t>
            </a:r>
            <a:r>
              <a:rPr lang="en-US" sz="3000" dirty="0"/>
              <a:t>today to learn more </a:t>
            </a:r>
            <a:r>
              <a:rPr lang="en-US" sz="3000" dirty="0" smtClean="0"/>
              <a:t>about the new text:</a:t>
            </a:r>
          </a:p>
          <a:p>
            <a:pPr lvl="0">
              <a:spcBef>
                <a:spcPct val="20000"/>
              </a:spcBef>
            </a:pPr>
            <a:r>
              <a:rPr lang="en-US" sz="3200" b="1" i="1" dirty="0"/>
              <a:t>Respiratory Care: Principles and Practice, </a:t>
            </a:r>
            <a:r>
              <a:rPr lang="en-US" sz="3200" b="1" i="1" dirty="0" smtClean="0"/>
              <a:t>Third Edition</a:t>
            </a:r>
            <a:endParaRPr lang="en-US" b="1" i="1" dirty="0"/>
          </a:p>
        </p:txBody>
      </p:sp>
      <p:pic>
        <p:nvPicPr>
          <p:cNvPr id="6" name="Picture 5" descr="9781284050004_CVRF_300CM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047" y="578834"/>
            <a:ext cx="2858771" cy="3606393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6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Table of Contents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0896" y="1063229"/>
            <a:ext cx="8229600" cy="339447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SECTION IV:  APPLIED SCIENCES FOR RESPIRATORY CARE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Chapter</a:t>
            </a:r>
            <a:r>
              <a:rPr lang="en-US" dirty="0"/>
              <a:t>  47  </a:t>
            </a:r>
            <a:r>
              <a:rPr lang="en-US" b="1" dirty="0"/>
              <a:t>Respiratory Anatomy </a:t>
            </a:r>
            <a:r>
              <a:rPr lang="en-US" dirty="0"/>
              <a:t>By William F. Galvin</a:t>
            </a:r>
            <a:br>
              <a:rPr lang="en-US" dirty="0"/>
            </a:br>
            <a:r>
              <a:rPr lang="en-US" dirty="0"/>
              <a:t>Chapter  48  </a:t>
            </a:r>
            <a:r>
              <a:rPr lang="en-US" b="1" dirty="0"/>
              <a:t>Ventilation and Oxygenation </a:t>
            </a:r>
            <a:r>
              <a:rPr lang="en-US" dirty="0"/>
              <a:t>By William C. Pruitt</a:t>
            </a:r>
            <a:br>
              <a:rPr lang="en-US" dirty="0"/>
            </a:br>
            <a:r>
              <a:rPr lang="en-US" dirty="0"/>
              <a:t>Chapter  49  </a:t>
            </a:r>
            <a:r>
              <a:rPr lang="en-US" b="1" dirty="0"/>
              <a:t>Respiratory Mechanics </a:t>
            </a:r>
            <a:r>
              <a:rPr lang="en-US" dirty="0"/>
              <a:t>By Dean R. Hess</a:t>
            </a:r>
            <a:br>
              <a:rPr lang="en-US" dirty="0"/>
            </a:br>
            <a:r>
              <a:rPr lang="en-US" dirty="0"/>
              <a:t>Chapter  50  </a:t>
            </a:r>
            <a:r>
              <a:rPr lang="en-US" b="1" dirty="0"/>
              <a:t>Control of Breathing </a:t>
            </a:r>
            <a:r>
              <a:rPr lang="en-US" dirty="0"/>
              <a:t>By Shawna Strickland </a:t>
            </a:r>
            <a:br>
              <a:rPr lang="en-US" dirty="0"/>
            </a:br>
            <a:r>
              <a:rPr lang="en-US" dirty="0"/>
              <a:t>Chapter  51  </a:t>
            </a:r>
            <a:r>
              <a:rPr lang="en-US" b="1" dirty="0"/>
              <a:t>Cardiovascular, Renal, and Neural Anatomy and Physiology </a:t>
            </a:r>
            <a:r>
              <a:rPr lang="en-US" dirty="0"/>
              <a:t>By Georgianna Sergakis, Crystal Dunlevy, and Sarah Varekojis</a:t>
            </a:r>
            <a:br>
              <a:rPr lang="en-US" dirty="0"/>
            </a:br>
            <a:r>
              <a:rPr lang="en-US" dirty="0"/>
              <a:t>Chapter  52  </a:t>
            </a:r>
            <a:r>
              <a:rPr lang="en-US" b="1" dirty="0"/>
              <a:t>Physical Principles </a:t>
            </a:r>
            <a:r>
              <a:rPr lang="en-US" dirty="0"/>
              <a:t>By Dean R. Hess </a:t>
            </a:r>
            <a:br>
              <a:rPr lang="en-US" dirty="0"/>
            </a:br>
            <a:r>
              <a:rPr lang="en-US" dirty="0"/>
              <a:t>Chapter  53  </a:t>
            </a:r>
            <a:r>
              <a:rPr lang="en-US" b="1" dirty="0"/>
              <a:t>Chemistry for Respiratory Care </a:t>
            </a:r>
            <a:r>
              <a:rPr lang="en-US" dirty="0"/>
              <a:t>By Carl F. Haas, Allan G. Andrews, Andrew J. Weirauch</a:t>
            </a:r>
            <a:br>
              <a:rPr lang="en-US" dirty="0"/>
            </a:br>
            <a:r>
              <a:rPr lang="en-US" dirty="0"/>
              <a:t>Chapter  54  </a:t>
            </a:r>
            <a:r>
              <a:rPr lang="en-US" b="1" dirty="0"/>
              <a:t>Respiratory Microbiology </a:t>
            </a:r>
            <a:r>
              <a:rPr lang="en-US" dirty="0"/>
              <a:t>By Ruben D. Restrepo and Marcos I. Restrepo</a:t>
            </a:r>
            <a:br>
              <a:rPr lang="en-US" dirty="0"/>
            </a:br>
            <a:r>
              <a:rPr lang="en-US" dirty="0"/>
              <a:t>Chapter  55 </a:t>
            </a:r>
            <a:r>
              <a:rPr lang="en-US" b="1" dirty="0"/>
              <a:t> Respiratory Drugs </a:t>
            </a:r>
            <a:r>
              <a:rPr lang="en-US" dirty="0"/>
              <a:t>By Christopher D. Lyman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7186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Table of Contents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0896" y="1136379"/>
            <a:ext cx="8591702" cy="312838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SECTION V:  THE RESPIRATORY CARE PROFESSION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Chapter  56  </a:t>
            </a:r>
            <a:r>
              <a:rPr lang="en-US" b="1" dirty="0"/>
              <a:t>History of the Respiratory Care Profession </a:t>
            </a:r>
            <a:r>
              <a:rPr lang="en-US" dirty="0"/>
              <a:t>By Jeffrey J. Ward </a:t>
            </a:r>
            <a:br>
              <a:rPr lang="en-US" dirty="0"/>
            </a:br>
            <a:r>
              <a:rPr lang="en-US" dirty="0"/>
              <a:t>Chapter  57  </a:t>
            </a:r>
            <a:r>
              <a:rPr lang="en-US" b="1" dirty="0"/>
              <a:t>Professional Organizations </a:t>
            </a:r>
            <a:r>
              <a:rPr lang="en-US" dirty="0"/>
              <a:t>By Lynda T. Goodfellow </a:t>
            </a:r>
            <a:br>
              <a:rPr lang="en-US" dirty="0"/>
            </a:br>
            <a:r>
              <a:rPr lang="en-US" dirty="0"/>
              <a:t>Chapter  58  </a:t>
            </a:r>
            <a:r>
              <a:rPr lang="en-US" b="1" dirty="0"/>
              <a:t>Ethics of Health Care Delivery </a:t>
            </a:r>
            <a:r>
              <a:rPr lang="en-US" dirty="0"/>
              <a:t>By Douglas E. Masini </a:t>
            </a:r>
            <a:br>
              <a:rPr lang="en-US" dirty="0"/>
            </a:br>
            <a:r>
              <a:rPr lang="en-US" dirty="0"/>
              <a:t>Chapter  59  </a:t>
            </a:r>
            <a:r>
              <a:rPr lang="en-US" b="1" dirty="0"/>
              <a:t>Healthcare Economics </a:t>
            </a:r>
            <a:r>
              <a:rPr lang="en-US" dirty="0"/>
              <a:t>By Garry J. Kauffman and William F. Galvin </a:t>
            </a:r>
            <a:br>
              <a:rPr lang="en-US" dirty="0"/>
            </a:br>
            <a:r>
              <a:rPr lang="en-US" dirty="0"/>
              <a:t>Chapter  60  </a:t>
            </a:r>
            <a:r>
              <a:rPr lang="en-US" b="1" dirty="0"/>
              <a:t>Respiratory Care Research and Evidence-Based Practice </a:t>
            </a:r>
            <a:r>
              <a:rPr lang="en-US" dirty="0"/>
              <a:t>By Dean R. Hess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0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7099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Pedagogical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28246"/>
            <a:ext cx="4038600" cy="3546872"/>
          </a:xfrm>
        </p:spPr>
        <p:txBody>
          <a:bodyPr>
            <a:normAutofit fontScale="625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500" dirty="0" smtClean="0"/>
              <a:t>Outline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500" dirty="0" smtClean="0"/>
              <a:t>Learning Objectives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500" dirty="0" smtClean="0"/>
              <a:t>Key Terms with Definitions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500" dirty="0" smtClean="0"/>
              <a:t>Introduction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500" dirty="0"/>
              <a:t>Boxed Features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b="1" i="1" dirty="0"/>
              <a:t>Respiratory Recap </a:t>
            </a:r>
            <a:r>
              <a:rPr lang="en-US" sz="2200" dirty="0"/>
              <a:t>– review of key study points for core content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b="1" i="1" dirty="0"/>
              <a:t>Stop and Think </a:t>
            </a:r>
            <a:r>
              <a:rPr lang="en-US" sz="2200" dirty="0"/>
              <a:t>– provides an opportunity for critical thinking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b="1" i="1" dirty="0"/>
              <a:t>Age-Specific Recaps </a:t>
            </a:r>
            <a:r>
              <a:rPr lang="en-US" sz="2200" dirty="0"/>
              <a:t>- provides unique differences that are age specific—usually pediatric/neo-natal focused or </a:t>
            </a:r>
            <a:r>
              <a:rPr lang="en-US" sz="2200" dirty="0" smtClean="0"/>
              <a:t>geriatric</a:t>
            </a:r>
            <a:endParaRPr lang="en-US" sz="22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769304" y="1209675"/>
            <a:ext cx="4038600" cy="339447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209675"/>
            <a:ext cx="4038600" cy="3394472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Equations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Clinical Practice Guidelines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Case Studies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Key </a:t>
            </a:r>
            <a:r>
              <a:rPr lang="en-US" sz="2200" dirty="0"/>
              <a:t>Points </a:t>
            </a:r>
            <a:endParaRPr lang="en-US" sz="22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References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Glossary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8641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1028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Pedagogical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09675"/>
            <a:ext cx="4038600" cy="354687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Outline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Learning Objectives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Key Terms with Definitions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Introduction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769304" y="1209675"/>
            <a:ext cx="4038600" cy="339447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2"/>
          <a:stretch/>
        </p:blipFill>
        <p:spPr bwMode="auto">
          <a:xfrm>
            <a:off x="4372430" y="967533"/>
            <a:ext cx="3276600" cy="36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7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7099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Pedagogical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25040"/>
            <a:ext cx="4038600" cy="310832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Boxed Features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b="1" i="1" dirty="0"/>
              <a:t>Respiratory Recap </a:t>
            </a:r>
            <a:r>
              <a:rPr lang="en-US" sz="2200" dirty="0"/>
              <a:t>– review of key study points for core </a:t>
            </a:r>
            <a:r>
              <a:rPr lang="en-US" sz="2200" dirty="0" smtClean="0"/>
              <a:t>content</a:t>
            </a:r>
            <a:endParaRPr lang="en-US" sz="22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769304" y="1209675"/>
            <a:ext cx="4038600" cy="339447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209675"/>
            <a:ext cx="4038600" cy="339447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2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010" y="1028245"/>
            <a:ext cx="4627790" cy="345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60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7099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Pedagogical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28246"/>
            <a:ext cx="4038600" cy="354687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Boxed Features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b="1" i="1" dirty="0" smtClean="0"/>
              <a:t>Stop </a:t>
            </a:r>
            <a:r>
              <a:rPr lang="en-US" sz="2200" b="1" i="1" dirty="0"/>
              <a:t>and Think </a:t>
            </a:r>
            <a:r>
              <a:rPr lang="en-US" sz="2200" dirty="0"/>
              <a:t>– provides an opportunity for critical </a:t>
            </a:r>
            <a:r>
              <a:rPr lang="en-US" sz="2200" dirty="0" smtClean="0"/>
              <a:t>thinking</a:t>
            </a:r>
            <a:endParaRPr lang="en-US" sz="22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769304" y="1209675"/>
            <a:ext cx="4038600" cy="339447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209675"/>
            <a:ext cx="4038600" cy="339447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200" dirty="0" smtClean="0"/>
              <a:t>Insert chapter examples here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086" y="1028246"/>
            <a:ext cx="4379685" cy="303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6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7099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Pedagogical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714" y="1028246"/>
            <a:ext cx="3820886" cy="322444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Boxed Features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b="1" i="1" dirty="0" smtClean="0"/>
              <a:t>Age-Specific </a:t>
            </a:r>
            <a:r>
              <a:rPr lang="en-US" sz="2200" b="1" i="1" dirty="0"/>
              <a:t>Recaps </a:t>
            </a:r>
            <a:r>
              <a:rPr lang="en-US" sz="2200" dirty="0"/>
              <a:t>- provides unique differences that are age specific—usually pediatric/neo-natal focused or geriatric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769304" y="1209675"/>
            <a:ext cx="4038600" cy="339447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57" y="1209675"/>
            <a:ext cx="4584247" cy="250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6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70995"/>
            <a:ext cx="4927600" cy="1207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Pedagogical </a:t>
            </a:r>
          </a:p>
          <a:p>
            <a:r>
              <a:rPr lang="en-US" sz="4000" dirty="0" smtClean="0"/>
              <a:t>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104" y="1645095"/>
            <a:ext cx="3820886" cy="2805793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Equations</a:t>
            </a:r>
            <a:endParaRPr lang="en-US" sz="26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769304" y="1209675"/>
            <a:ext cx="4038600" cy="339447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04" y="170996"/>
            <a:ext cx="3287939" cy="435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31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70996"/>
            <a:ext cx="8229600" cy="702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Pedagogical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114" y="1209675"/>
            <a:ext cx="2510972" cy="2805793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Clinical</a:t>
            </a:r>
          </a:p>
          <a:p>
            <a:pPr marL="457200" lvl="1" indent="0">
              <a:buNone/>
            </a:pPr>
            <a:r>
              <a:rPr lang="en-US" sz="2600" dirty="0" smtClean="0"/>
              <a:t>   Practice </a:t>
            </a:r>
          </a:p>
          <a:p>
            <a:pPr marL="457200" lvl="1" indent="0">
              <a:buNone/>
            </a:pPr>
            <a:r>
              <a:rPr lang="en-US" sz="2600" dirty="0" smtClean="0"/>
              <a:t>   Guideline</a:t>
            </a:r>
            <a:endParaRPr lang="en-US" sz="26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769304" y="1209675"/>
            <a:ext cx="4038600" cy="339447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326" y="932031"/>
            <a:ext cx="6212118" cy="367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67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7099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Pedagogical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114" y="1354815"/>
            <a:ext cx="3820886" cy="2805793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Case </a:t>
            </a:r>
          </a:p>
          <a:p>
            <a:pPr marL="457200" lvl="1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Study</a:t>
            </a:r>
            <a:endParaRPr lang="en-US" sz="26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769304" y="1209675"/>
            <a:ext cx="4038600" cy="339447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828" y="1209675"/>
            <a:ext cx="6778172" cy="294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4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Respiratory Care: Principles and Practice, 3e</a:t>
            </a:r>
            <a:endParaRPr lang="en-US" sz="2400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979469" y="1097741"/>
            <a:ext cx="4707331" cy="33944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400" dirty="0" smtClean="0"/>
              <a:t>Editors: </a:t>
            </a:r>
          </a:p>
          <a:p>
            <a:pPr marL="0" indent="0">
              <a:buNone/>
            </a:pPr>
            <a:r>
              <a:rPr lang="en-US" sz="2400" b="1" dirty="0" smtClean="0"/>
              <a:t>Dean </a:t>
            </a:r>
            <a:r>
              <a:rPr lang="en-US" sz="2400" b="1" dirty="0"/>
              <a:t>R. Hess</a:t>
            </a:r>
            <a:r>
              <a:rPr lang="en-US" sz="2400" dirty="0"/>
              <a:t>, PhD, RRT, FAARC </a:t>
            </a:r>
          </a:p>
          <a:p>
            <a:pPr marL="0" indent="0">
              <a:buNone/>
            </a:pPr>
            <a:r>
              <a:rPr lang="en-US" sz="2400" b="1" dirty="0"/>
              <a:t>Neil R. MacIntyre</a:t>
            </a:r>
            <a:r>
              <a:rPr lang="en-US" sz="2400" dirty="0"/>
              <a:t>, MD, FAARC </a:t>
            </a:r>
          </a:p>
          <a:p>
            <a:pPr marL="0" indent="0">
              <a:buNone/>
            </a:pPr>
            <a:r>
              <a:rPr lang="en-US" sz="2400" b="1" dirty="0"/>
              <a:t>William F. Galvin</a:t>
            </a:r>
            <a:r>
              <a:rPr lang="en-US" sz="2400" dirty="0"/>
              <a:t>, MSEd, RRT, CPFT, AE-C, FAARC </a:t>
            </a:r>
          </a:p>
          <a:p>
            <a:pPr marL="0" indent="0">
              <a:buNone/>
            </a:pPr>
            <a:r>
              <a:rPr lang="en-US" sz="2400" b="1" dirty="0"/>
              <a:t>Shelley C. Mishoe</a:t>
            </a:r>
            <a:r>
              <a:rPr lang="en-US" sz="2400" dirty="0"/>
              <a:t>, PhD, RRT, FAARC </a:t>
            </a:r>
          </a:p>
          <a:p>
            <a:r>
              <a:rPr lang="en-US" sz="2400" dirty="0"/>
              <a:t>ISBN: 978-1-284-05000-4 </a:t>
            </a:r>
          </a:p>
          <a:p>
            <a:r>
              <a:rPr lang="en-US" sz="2400" dirty="0" smtClean="0"/>
              <a:t>Hardcover </a:t>
            </a:r>
            <a:r>
              <a:rPr lang="en-US" sz="2000" b="1" dirty="0" smtClean="0"/>
              <a:t>·</a:t>
            </a:r>
            <a:r>
              <a:rPr lang="en-US" sz="2400" dirty="0" smtClean="0"/>
              <a:t> Includes </a:t>
            </a:r>
            <a:r>
              <a:rPr lang="en-US" sz="2400" dirty="0"/>
              <a:t>Navigate 2 Advantage Access </a:t>
            </a:r>
            <a:r>
              <a:rPr lang="en-US" sz="2400" b="1" dirty="0" smtClean="0"/>
              <a:t>· </a:t>
            </a:r>
            <a:r>
              <a:rPr lang="en-US" sz="2400" dirty="0" smtClean="0"/>
              <a:t>Full-color</a:t>
            </a:r>
            <a:endParaRPr lang="en-US" sz="2400" dirty="0"/>
          </a:p>
          <a:p>
            <a:r>
              <a:rPr lang="en-US" sz="2400" dirty="0" smtClean="0"/>
              <a:t>1520 </a:t>
            </a:r>
            <a:r>
              <a:rPr lang="en-US" sz="2400" dirty="0"/>
              <a:t>pages | © 2016 </a:t>
            </a:r>
            <a:r>
              <a:rPr lang="en-US" sz="2400" dirty="0" smtClean="0"/>
              <a:t> </a:t>
            </a:r>
          </a:p>
          <a:p>
            <a:r>
              <a:rPr lang="en-US" sz="2400" dirty="0" smtClean="0"/>
              <a:t>List Price: $</a:t>
            </a:r>
            <a:r>
              <a:rPr lang="en-US" sz="2400" dirty="0" smtClean="0"/>
              <a:t>144.95*</a:t>
            </a:r>
            <a:endParaRPr lang="en-US" sz="2400" dirty="0" smtClean="0"/>
          </a:p>
          <a:p>
            <a:r>
              <a:rPr lang="en-US" sz="2400" dirty="0" smtClean="0"/>
              <a:t>JUST PUBLISHED</a:t>
            </a:r>
            <a:r>
              <a:rPr lang="en-US" sz="2400" dirty="0" smtClean="0"/>
              <a:t>!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*Suggested List Price. Price subject to change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8" name="Picture 7" descr="9781284050004_CVRF_300CM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44" y="899770"/>
            <a:ext cx="2858771" cy="3606393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</a:extLst>
        </p:spPr>
      </p:pic>
      <p:sp>
        <p:nvSpPr>
          <p:cNvPr id="6" name="Explosion 2 5"/>
          <p:cNvSpPr/>
          <p:nvPr/>
        </p:nvSpPr>
        <p:spPr>
          <a:xfrm rot="20946889">
            <a:off x="1221221" y="2638273"/>
            <a:ext cx="3219358" cy="1650907"/>
          </a:xfrm>
          <a:prstGeom prst="irregularSeal2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Includes Navigate 2 with eBook!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7099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Pedagogical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114" y="1209675"/>
            <a:ext cx="3820886" cy="2805793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Key Points</a:t>
            </a:r>
            <a:endParaRPr lang="en-US" sz="26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769304" y="1209675"/>
            <a:ext cx="4038600" cy="339447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304" y="914400"/>
            <a:ext cx="3576410" cy="368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1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70996"/>
            <a:ext cx="8229600" cy="728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Pedagogical Elements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769304" y="1209675"/>
            <a:ext cx="4038600" cy="339447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249" y="986423"/>
            <a:ext cx="4459858" cy="344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7099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Pedagogical Elements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769304" y="1209675"/>
            <a:ext cx="4038600" cy="339447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Glossary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1028247"/>
            <a:ext cx="6589485" cy="328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1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 Resources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Instructor's Manual</a:t>
            </a:r>
          </a:p>
          <a:p>
            <a:r>
              <a:rPr lang="en-US" dirty="0"/>
              <a:t>Transition </a:t>
            </a:r>
            <a:r>
              <a:rPr lang="en-US" dirty="0" smtClean="0"/>
              <a:t>Guide </a:t>
            </a:r>
            <a:r>
              <a:rPr lang="en-US" sz="1600" dirty="0" smtClean="0"/>
              <a:t>(2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Edition to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Edition)</a:t>
            </a:r>
          </a:p>
          <a:p>
            <a:r>
              <a:rPr lang="en-US" dirty="0" smtClean="0"/>
              <a:t>Conversion Guide </a:t>
            </a:r>
            <a:r>
              <a:rPr lang="en-US" sz="1600" dirty="0" smtClean="0"/>
              <a:t>(from another text)</a:t>
            </a:r>
          </a:p>
          <a:p>
            <a:r>
              <a:rPr lang="en-US" dirty="0" smtClean="0"/>
              <a:t>Sample </a:t>
            </a:r>
            <a:r>
              <a:rPr lang="en-US" dirty="0"/>
              <a:t>Syllabus</a:t>
            </a:r>
          </a:p>
          <a:p>
            <a:r>
              <a:rPr lang="en-US" dirty="0"/>
              <a:t>Slides in PowerPoint format</a:t>
            </a:r>
          </a:p>
          <a:p>
            <a:r>
              <a:rPr lang="en-US" dirty="0"/>
              <a:t>Test </a:t>
            </a:r>
            <a:r>
              <a:rPr lang="en-US" dirty="0" smtClean="0"/>
              <a:t>Bank</a:t>
            </a:r>
            <a:endParaRPr lang="en-US" dirty="0"/>
          </a:p>
        </p:txBody>
      </p:sp>
      <p:pic>
        <p:nvPicPr>
          <p:cNvPr id="4" name="Picture 3" descr="9781284050004_CVRF_300CM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52" y="1063229"/>
            <a:ext cx="2540559" cy="3204963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8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1092" y="147459"/>
            <a:ext cx="8229600" cy="72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</a:rPr>
              <a:t>Navigate 2 Advantage Access</a:t>
            </a:r>
            <a:endParaRPr lang="en-US" sz="4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 descr="NTAPL_Logo_Nav2_4c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13288"/>
            <a:ext cx="2982712" cy="684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88804" y="1157294"/>
            <a:ext cx="4697997" cy="13170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Whether you teach an online, hybrid, or traditional classroom-based course, Navigate 2 delivers unbeatable value. Navigate 2 provides access to mobile-ready course materials: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3251" y="2328068"/>
            <a:ext cx="4273550" cy="1865304"/>
          </a:xfrm>
          <a:prstGeom prst="rect">
            <a:avLst/>
          </a:prstGeom>
          <a:noFill/>
        </p:spPr>
        <p:txBody>
          <a:bodyPr wrap="square" numCol="1" spcCol="457200" rtlCol="0">
            <a:noAutofit/>
          </a:bodyPr>
          <a:lstStyle/>
          <a:p>
            <a:pPr>
              <a:spcAft>
                <a:spcPts val="100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Learn: A complete eBook with interactive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tools</a:t>
            </a:r>
          </a:p>
          <a:p>
            <a:pPr>
              <a:spcAft>
                <a:spcPts val="100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Practice: A virtual Study Center with robust practice activities and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flashcards</a:t>
            </a:r>
          </a:p>
          <a:p>
            <a:pPr>
              <a:spcAft>
                <a:spcPts val="100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Assess: A homework and testing Assessment center with prepopulated quizzes and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examinations</a:t>
            </a:r>
          </a:p>
          <a:p>
            <a:pPr>
              <a:spcAft>
                <a:spcPts val="100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Analyze: A dashboard that reports actionable data</a:t>
            </a:r>
          </a:p>
        </p:txBody>
      </p:sp>
      <p:pic>
        <p:nvPicPr>
          <p:cNvPr id="12" name="Picture 11" descr="checkmark_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11" y="2447136"/>
            <a:ext cx="226154" cy="224594"/>
          </a:xfrm>
          <a:prstGeom prst="rect">
            <a:avLst/>
          </a:prstGeom>
        </p:spPr>
      </p:pic>
      <p:pic>
        <p:nvPicPr>
          <p:cNvPr id="14" name="Picture 13" descr="checkmark_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11" y="2878782"/>
            <a:ext cx="226154" cy="224594"/>
          </a:xfrm>
          <a:prstGeom prst="rect">
            <a:avLst/>
          </a:prstGeom>
        </p:spPr>
      </p:pic>
      <p:pic>
        <p:nvPicPr>
          <p:cNvPr id="15" name="Picture 14" descr="checkmark_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11" y="3380992"/>
            <a:ext cx="226154" cy="224594"/>
          </a:xfrm>
          <a:prstGeom prst="rect">
            <a:avLst/>
          </a:prstGeom>
        </p:spPr>
      </p:pic>
      <p:pic>
        <p:nvPicPr>
          <p:cNvPr id="16" name="Picture 15" descr="checkmark_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11" y="3901428"/>
            <a:ext cx="226154" cy="224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227" y="3463391"/>
            <a:ext cx="43107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Complimentary access with each new textbook</a:t>
            </a:r>
          </a:p>
          <a:p>
            <a:r>
              <a:rPr lang="en-US" sz="1200" dirty="0" smtClean="0"/>
              <a:t>Digital Only Option - Half the cost of the text/eBook package</a:t>
            </a:r>
          </a:p>
          <a:p>
            <a:r>
              <a:rPr lang="en-US" sz="1200" dirty="0" smtClean="0"/>
              <a:t>ISBN: 978-1-4496-52180</a:t>
            </a:r>
          </a:p>
          <a:p>
            <a:r>
              <a:rPr lang="en-US" sz="1200" dirty="0" smtClean="0"/>
              <a:t>$</a:t>
            </a:r>
            <a:r>
              <a:rPr lang="en-US" sz="1200" dirty="0" smtClean="0"/>
              <a:t>52.95* List Price</a:t>
            </a:r>
            <a:endParaRPr lang="en-US" sz="1200" dirty="0" smtClean="0"/>
          </a:p>
          <a:p>
            <a:r>
              <a:rPr lang="en-US" sz="1200" dirty="0" smtClean="0"/>
              <a:t>Available June </a:t>
            </a:r>
            <a:r>
              <a:rPr lang="en-US" sz="1200" dirty="0" smtClean="0"/>
              <a:t>2015</a:t>
            </a:r>
          </a:p>
          <a:p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*Suggested List Price. Price subject to change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 descr="9781284068719_CVRF_300CM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12" y="1784959"/>
            <a:ext cx="2761487" cy="166118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0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8909" y="923026"/>
            <a:ext cx="8220070" cy="3674853"/>
          </a:xfrm>
        </p:spPr>
        <p:txBody>
          <a:bodyPr numCol="2" spcCol="457200">
            <a:noAutofit/>
          </a:bodyPr>
          <a:lstStyle/>
          <a:p>
            <a:r>
              <a:rPr lang="en-US" sz="1800" b="1" dirty="0" smtClean="0">
                <a:solidFill>
                  <a:srgbClr val="17375E"/>
                </a:solidFill>
                <a:latin typeface="Calibri" panose="020F0502020204030204" pitchFamily="34" charset="0"/>
              </a:rPr>
              <a:t>eBook</a:t>
            </a:r>
            <a:endParaRPr lang="en-US" sz="1800" b="1" dirty="0">
              <a:solidFill>
                <a:srgbClr val="17375E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18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Knowledge Checks</a:t>
            </a:r>
          </a:p>
          <a:p>
            <a:pPr lvl="1"/>
            <a:r>
              <a:rPr lang="en-US" sz="18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End-of-Chapter Quizzes</a:t>
            </a:r>
          </a:p>
          <a:p>
            <a:r>
              <a:rPr lang="en-US" sz="1800" b="1" dirty="0" smtClean="0">
                <a:solidFill>
                  <a:srgbClr val="17375E"/>
                </a:solidFill>
                <a:latin typeface="Calibri" panose="020F0502020204030204" pitchFamily="34" charset="0"/>
              </a:rPr>
              <a:t>Study Tools</a:t>
            </a:r>
          </a:p>
          <a:p>
            <a:pPr lvl="1"/>
            <a:r>
              <a:rPr lang="en-US" sz="18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Learning Objectives</a:t>
            </a:r>
          </a:p>
          <a:p>
            <a:pPr lvl="1"/>
            <a:r>
              <a:rPr lang="en-US" sz="1800" dirty="0">
                <a:solidFill>
                  <a:srgbClr val="404040"/>
                </a:solidFill>
                <a:latin typeface="Calibri" panose="020F0502020204030204" pitchFamily="34" charset="0"/>
              </a:rPr>
              <a:t>Case Studies</a:t>
            </a:r>
          </a:p>
          <a:p>
            <a:pPr lvl="1"/>
            <a:r>
              <a:rPr lang="en-US" sz="1800" dirty="0">
                <a:solidFill>
                  <a:srgbClr val="404040"/>
                </a:solidFill>
                <a:latin typeface="Calibri" panose="020F0502020204030204" pitchFamily="34" charset="0"/>
              </a:rPr>
              <a:t>Key Image Review</a:t>
            </a:r>
          </a:p>
          <a:p>
            <a:pPr lvl="1"/>
            <a:r>
              <a:rPr lang="en-US" sz="18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Animations</a:t>
            </a:r>
          </a:p>
          <a:p>
            <a:pPr lvl="1"/>
            <a:r>
              <a:rPr lang="en-US" sz="18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Flashcards</a:t>
            </a:r>
            <a:endParaRPr lang="en-US" sz="18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18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Practice Activities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Chapter Overview Slides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1800" b="1" dirty="0" smtClean="0">
                <a:solidFill>
                  <a:srgbClr val="17375E"/>
                </a:solidFill>
                <a:latin typeface="Calibri" panose="020F0502020204030204" pitchFamily="34" charset="0"/>
              </a:rPr>
              <a:t>Assessments</a:t>
            </a:r>
          </a:p>
          <a:p>
            <a:pPr lvl="1"/>
            <a:r>
              <a:rPr lang="en-US" sz="18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Lesson Quizzes (customizable)</a:t>
            </a:r>
          </a:p>
          <a:p>
            <a:pPr lvl="1"/>
            <a:r>
              <a:rPr lang="en-US" sz="18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Midterm </a:t>
            </a:r>
            <a:r>
              <a:rPr lang="en-US" sz="1800" dirty="0">
                <a:solidFill>
                  <a:srgbClr val="404040"/>
                </a:solidFill>
                <a:latin typeface="Calibri" panose="020F0502020204030204" pitchFamily="34" charset="0"/>
              </a:rPr>
              <a:t>Exam (customizable</a:t>
            </a:r>
            <a:r>
              <a:rPr lang="en-US" sz="18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)</a:t>
            </a:r>
            <a:endParaRPr lang="en-US" sz="18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1800" dirty="0">
                <a:solidFill>
                  <a:srgbClr val="404040"/>
                </a:solidFill>
                <a:latin typeface="Calibri" panose="020F0502020204030204" pitchFamily="34" charset="0"/>
              </a:rPr>
              <a:t>Final Exam (customizable</a:t>
            </a:r>
            <a:r>
              <a:rPr lang="en-US" sz="18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)</a:t>
            </a:r>
          </a:p>
          <a:p>
            <a:r>
              <a:rPr lang="en-US" sz="1800" b="1" dirty="0" smtClean="0">
                <a:solidFill>
                  <a:srgbClr val="17375E"/>
                </a:solidFill>
                <a:latin typeface="Calibri" panose="020F0502020204030204" pitchFamily="34" charset="0"/>
              </a:rPr>
              <a:t>Instructor Tools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Instructor's Manual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Transition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Guide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Sample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Syllabus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Slides in PowerPoint format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Test Bank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17375E"/>
                </a:solidFill>
                <a:latin typeface="Calibri" panose="020F0502020204030204" pitchFamily="34" charset="0"/>
              </a:rPr>
              <a:t>(Onboarding and Training provided)</a:t>
            </a:r>
            <a:endParaRPr lang="en-US" sz="1800" b="1" dirty="0">
              <a:solidFill>
                <a:srgbClr val="17375E"/>
              </a:solidFill>
              <a:latin typeface="Calibri" panose="020F0502020204030204" pitchFamily="34" charset="0"/>
            </a:endParaRPr>
          </a:p>
          <a:p>
            <a:pPr lvl="2"/>
            <a:endParaRPr lang="en-US" sz="18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05979"/>
            <a:ext cx="8229600" cy="613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Navigate 2 Advantage Access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5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124" y="205979"/>
            <a:ext cx="2972676" cy="32789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Navigate 2 Homepage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 descr="_iMac27_homepage_1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32081"/>
            <a:ext cx="5542455" cy="459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8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eBook Sample View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2" t="-3237" r="-1105" b="-3233"/>
          <a:stretch/>
        </p:blipFill>
        <p:spPr>
          <a:xfrm>
            <a:off x="966507" y="1123951"/>
            <a:ext cx="7213356" cy="3307304"/>
          </a:xfrm>
          <a:ln w="6350" cmpd="sng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5303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Study Center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StudyCent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"/>
          <a:stretch/>
        </p:blipFill>
        <p:spPr>
          <a:xfrm>
            <a:off x="1586505" y="1163603"/>
            <a:ext cx="5970990" cy="3209115"/>
          </a:xfrm>
          <a:prstGeom prst="rect">
            <a:avLst/>
          </a:prstGeom>
          <a:ln w="6350" cmpd="sng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439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Knowledge Check Questions within eBook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_MacBookPro_knowledgeche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59" y="388620"/>
            <a:ext cx="6696222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3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8100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Editors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97203" y="786984"/>
            <a:ext cx="7385562" cy="3538273"/>
          </a:xfrm>
        </p:spPr>
        <p:txBody>
          <a:bodyPr>
            <a:normAutofit fontScale="25000" lnSpcReduction="20000"/>
          </a:bodyPr>
          <a:lstStyle/>
          <a:p>
            <a:endParaRPr lang="nb-NO" dirty="0"/>
          </a:p>
          <a:p>
            <a:r>
              <a:rPr lang="en-US" sz="7200" b="1" dirty="0" smtClean="0"/>
              <a:t>Dean </a:t>
            </a:r>
            <a:r>
              <a:rPr lang="en-US" sz="7200" b="1" dirty="0"/>
              <a:t>R. Hess, PhD, RRT, FAARC</a:t>
            </a:r>
            <a:r>
              <a:rPr lang="en-US" sz="7200" dirty="0"/>
              <a:t>, Assistant Director of Respiratory Care, Massachusetts General Hospital, Associate Professor of Anesthesia, Harvard Medical School, Editor-in-Chief, RESPIRATORY CARE</a:t>
            </a:r>
          </a:p>
          <a:p>
            <a:r>
              <a:rPr lang="en-US" sz="7200" b="1" dirty="0"/>
              <a:t>Neil R. MacIntyre, MD, FAARC</a:t>
            </a:r>
            <a:r>
              <a:rPr lang="en-US" sz="7200" dirty="0"/>
              <a:t>, Professor of Medicine and Medical Director of Respiratory Care Services, Duke University Medical Center</a:t>
            </a:r>
          </a:p>
          <a:p>
            <a:r>
              <a:rPr lang="en-US" sz="7200" b="1" dirty="0"/>
              <a:t>William F. Galvin, MSEd, RRT, CPFT, AE-C, FAARC</a:t>
            </a:r>
            <a:r>
              <a:rPr lang="en-US" sz="7200" dirty="0"/>
              <a:t>, Assistant Professor, </a:t>
            </a:r>
            <a:r>
              <a:rPr lang="en-US" sz="7200" dirty="0" smtClean="0"/>
              <a:t>Frances </a:t>
            </a:r>
            <a:r>
              <a:rPr lang="en-US" sz="7200" dirty="0"/>
              <a:t>M. Maguire School of Nursing and Health </a:t>
            </a:r>
            <a:r>
              <a:rPr lang="en-US" sz="7200" dirty="0" smtClean="0"/>
              <a:t>Professions, Director </a:t>
            </a:r>
            <a:r>
              <a:rPr lang="en-US" sz="7200" dirty="0"/>
              <a:t>of Respiratory Care Program, Administrative and Teaching </a:t>
            </a:r>
            <a:r>
              <a:rPr lang="en-US" sz="7200" dirty="0" smtClean="0"/>
              <a:t>Faculty, TIPS Program, Gwynedd </a:t>
            </a:r>
            <a:r>
              <a:rPr lang="en-US" sz="7200" dirty="0"/>
              <a:t>Mercy University</a:t>
            </a:r>
          </a:p>
          <a:p>
            <a:r>
              <a:rPr lang="en-US" sz="7200" b="1" dirty="0" smtClean="0"/>
              <a:t>Shelley </a:t>
            </a:r>
            <a:r>
              <a:rPr lang="en-US" sz="7200" b="1" dirty="0"/>
              <a:t>C. Mishoe, PhD, RRT, FAARC</a:t>
            </a:r>
            <a:r>
              <a:rPr lang="en-US" sz="7200" dirty="0"/>
              <a:t>, Dean, College of Health Sciences and Professor, School of Community and Environmental Health, Old Dominion University</a:t>
            </a:r>
            <a:endParaRPr lang="nb-NO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224867"/>
            <a:ext cx="709575" cy="9934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7" y="1317196"/>
            <a:ext cx="687630" cy="10314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2" y="2394818"/>
            <a:ext cx="720547" cy="963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2" y="3445920"/>
            <a:ext cx="717061" cy="103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Flashcards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_MacBookPro_flashcar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14" y="387911"/>
            <a:ext cx="6689652" cy="496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0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Grade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Book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82" y="1064557"/>
            <a:ext cx="6217349" cy="3375851"/>
          </a:xfrm>
          <a:ln w="6350" cmpd="sng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23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1772"/>
          </a:xfrm>
        </p:spPr>
        <p:txBody>
          <a:bodyPr>
            <a:noAutofit/>
          </a:bodyPr>
          <a:lstStyle/>
          <a:p>
            <a:r>
              <a:rPr lang="en-US" sz="2800" dirty="0" smtClean="0"/>
              <a:t>Optional Bundle with Online Exam </a:t>
            </a:r>
            <a:r>
              <a:rPr lang="en-US" sz="2800" dirty="0" err="1" smtClean="0"/>
              <a:t>TestPrep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4015"/>
            <a:ext cx="8428008" cy="374060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Navigate Preferred Access</a:t>
            </a:r>
          </a:p>
          <a:p>
            <a:pPr marL="0" indent="0">
              <a:buNone/>
            </a:pPr>
            <a:r>
              <a:rPr lang="en-US" dirty="0" smtClean="0"/>
              <a:t>Textbook, eBook, and online Exam </a:t>
            </a:r>
            <a:r>
              <a:rPr lang="en-US" dirty="0" err="1" smtClean="0"/>
              <a:t>TestPrep</a:t>
            </a:r>
            <a:endParaRPr lang="en-US" dirty="0"/>
          </a:p>
        </p:txBody>
      </p:sp>
      <p:pic>
        <p:nvPicPr>
          <p:cNvPr id="4" name="Picture 3" descr="9781284050004_CVRF_300CM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9" y="2014768"/>
            <a:ext cx="2042097" cy="2576144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</a:extLst>
        </p:spPr>
      </p:pic>
      <p:pic>
        <p:nvPicPr>
          <p:cNvPr id="5" name="Picture 4" descr="9781284068719_CVRF_300CM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197" y="2552709"/>
            <a:ext cx="2761487" cy="166118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524" y="2589504"/>
            <a:ext cx="2667786" cy="162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50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of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2988"/>
            <a:ext cx="8229600" cy="3394472"/>
          </a:xfrm>
        </p:spPr>
        <p:txBody>
          <a:bodyPr>
            <a:noAutofit/>
          </a:bodyPr>
          <a:lstStyle/>
          <a:p>
            <a:r>
              <a:rPr lang="en-US" sz="1700" dirty="0" smtClean="0"/>
              <a:t>Includes updated content correlated to the 2015 NBRC exam matrices</a:t>
            </a:r>
          </a:p>
          <a:p>
            <a:r>
              <a:rPr lang="en-US" sz="1700" dirty="0" smtClean="0"/>
              <a:t>Follows </a:t>
            </a:r>
            <a:r>
              <a:rPr lang="en-US" sz="1700" dirty="0"/>
              <a:t>AARC Clinical Practice </a:t>
            </a:r>
            <a:r>
              <a:rPr lang="en-US" sz="1700" dirty="0" smtClean="0"/>
              <a:t>Guidelines</a:t>
            </a:r>
          </a:p>
          <a:p>
            <a:r>
              <a:rPr lang="en-US" sz="1700" dirty="0" smtClean="0"/>
              <a:t>Written </a:t>
            </a:r>
            <a:r>
              <a:rPr lang="en-US" sz="1700" dirty="0"/>
              <a:t>by over 75 expert contributors in the field of respiratory care, including clinicians and faculty from the top-ranking hospitals and schools in the U.S</a:t>
            </a:r>
            <a:r>
              <a:rPr lang="en-US" sz="1700" dirty="0" smtClean="0"/>
              <a:t>.</a:t>
            </a:r>
          </a:p>
          <a:p>
            <a:r>
              <a:rPr lang="en-US" sz="1700" dirty="0"/>
              <a:t>Provides accessible, student-friendly content supported by helpful pedagogical elements and online teaching and learning </a:t>
            </a:r>
            <a:r>
              <a:rPr lang="en-US" sz="1700" dirty="0" smtClean="0"/>
              <a:t>tools</a:t>
            </a:r>
          </a:p>
          <a:p>
            <a:r>
              <a:rPr lang="en-US" sz="1700" dirty="0"/>
              <a:t>More than 580 photos and illustrations, and more than 240 tables and </a:t>
            </a:r>
            <a:r>
              <a:rPr lang="en-US" sz="1700" dirty="0" smtClean="0"/>
              <a:t>equations</a:t>
            </a:r>
            <a:endParaRPr lang="en-US" sz="1700" dirty="0"/>
          </a:p>
          <a:p>
            <a:r>
              <a:rPr lang="en-US" sz="1700" dirty="0" smtClean="0"/>
              <a:t>Textbook and eBook package - </a:t>
            </a:r>
            <a:r>
              <a:rPr lang="en-US" sz="1700" dirty="0"/>
              <a:t>Each new print copy includes Navigate 2 Advantage Access that unlocks a complete eBook, Study Center, homework and Assessment Center, and a dashboard that reports actionable data</a:t>
            </a:r>
            <a:r>
              <a:rPr lang="en-US" sz="17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223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44" y="3457317"/>
            <a:ext cx="4559436" cy="87793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600" dirty="0" smtClean="0"/>
              <a:t>We hope you will enjoy adding this fabulous resource to your Respiratory Care curriculum.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2" name="TextBox 1"/>
          <p:cNvSpPr txBox="1"/>
          <p:nvPr/>
        </p:nvSpPr>
        <p:spPr>
          <a:xfrm>
            <a:off x="502544" y="578834"/>
            <a:ext cx="467821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 dirty="0">
                <a:solidFill>
                  <a:srgbClr val="000000"/>
                </a:solidFill>
              </a:rPr>
              <a:t>Thank you for joining us today to learn more about </a:t>
            </a:r>
            <a:r>
              <a:rPr lang="en-US" sz="3200" b="1" i="1" dirty="0"/>
              <a:t>Respiratory Care: Principles and Practice, Third </a:t>
            </a:r>
            <a:r>
              <a:rPr lang="en-US" sz="3200" b="1" i="1" dirty="0" smtClean="0"/>
              <a:t>Edition</a:t>
            </a:r>
            <a:endParaRPr lang="en-US" sz="3000" b="1" dirty="0"/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 descr="9781284050004_CVRF_300CM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06" y="807197"/>
            <a:ext cx="2540559" cy="3204963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you would like to ask a question, our operator will assist with any requests. </a:t>
            </a:r>
          </a:p>
          <a:p>
            <a:pPr marL="0" indent="0">
              <a:buNone/>
            </a:pPr>
            <a:r>
              <a:rPr lang="en-US" dirty="0" smtClean="0"/>
              <a:t>Please press *1 on your telephone keypad to connect with the operator and submit your question, or feel free to type a question in the comment box to the right.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1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"/>
            <a:ext cx="8229600" cy="96560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Additional Respiratory Care Resources</a:t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http://go.jblearning.com/RC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0" y="1287476"/>
            <a:ext cx="1602732" cy="20324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07" y="1323866"/>
            <a:ext cx="1609344" cy="2040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98" y="1190018"/>
            <a:ext cx="2147839" cy="27237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93701" y="2880684"/>
            <a:ext cx="201858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Just Published </a:t>
            </a:r>
          </a:p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April 2015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3707" y="3533731"/>
            <a:ext cx="1555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Published Dec 2014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254497" y="3474968"/>
            <a:ext cx="1555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Published Dec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7362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317"/>
            <a:ext cx="8229600" cy="4982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853213"/>
            <a:ext cx="8229600" cy="354625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600" dirty="0" smtClean="0"/>
              <a:t>Visit: </a:t>
            </a:r>
            <a:r>
              <a:rPr lang="en-US" sz="1600" dirty="0" smtClean="0">
                <a:hlinkClick r:id="rId2"/>
              </a:rPr>
              <a:t>http://go.jblearning.com/RCPP3e</a:t>
            </a:r>
            <a:r>
              <a:rPr lang="en-US" sz="1600" dirty="0" smtClean="0"/>
              <a:t> after 4/9/15 to view sample images, animations, watch the recorded webinar, download the webinar slides, and access more information.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05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 smtClean="0"/>
              <a:t>For more information, now, visit: </a:t>
            </a:r>
            <a:r>
              <a:rPr lang="en-US" sz="1600" dirty="0" smtClean="0">
                <a:hlinkClick r:id="rId3"/>
              </a:rPr>
              <a:t>http://go.jblearning.com/Hess3e</a:t>
            </a:r>
            <a:r>
              <a:rPr lang="en-US" sz="1600" dirty="0" smtClean="0"/>
              <a:t>  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Request a review copy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Instructor resources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7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 smtClean="0"/>
              <a:t>Or request a review copy, instructor resources, or a Navigate 2 demo or training session by contacting your Health Professions Account Specialist  via email: </a:t>
            </a:r>
            <a:r>
              <a:rPr lang="en-US" sz="1600" dirty="0" smtClean="0">
                <a:hlinkClick r:id="rId4"/>
              </a:rPr>
              <a:t>http://go.jblearning.com/findarep</a:t>
            </a:r>
            <a:r>
              <a:rPr lang="en-US" sz="1600" dirty="0" smtClean="0"/>
              <a:t>  Or call 1-800-832-0034</a:t>
            </a:r>
          </a:p>
          <a:p>
            <a:pPr marL="0" indent="0">
              <a:lnSpc>
                <a:spcPct val="120000"/>
              </a:lnSpc>
              <a:buNone/>
            </a:pPr>
            <a:endParaRPr lang="en-US" sz="5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 smtClean="0"/>
              <a:t>Browse our website for additional resources: </a:t>
            </a:r>
            <a:r>
              <a:rPr lang="en-US" sz="1600" dirty="0" smtClean="0">
                <a:hlinkClick r:id="rId5"/>
              </a:rPr>
              <a:t>www.jblearning.com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568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62849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 smtClean="0"/>
              <a:t>Key Content Coverage and Correlations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70891"/>
            <a:ext cx="822960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2015 </a:t>
            </a:r>
            <a:r>
              <a:rPr lang="en-US" sz="2800" dirty="0"/>
              <a:t>NBRC Competencies</a:t>
            </a:r>
          </a:p>
          <a:p>
            <a:r>
              <a:rPr lang="en-US" sz="2800" dirty="0"/>
              <a:t>AARC Clinical Practice Guidelines</a:t>
            </a:r>
          </a:p>
          <a:p>
            <a:r>
              <a:rPr lang="en-US" sz="2800" dirty="0"/>
              <a:t>Patient Safety and Protocols</a:t>
            </a:r>
          </a:p>
          <a:p>
            <a:r>
              <a:rPr lang="en-US" sz="2800" dirty="0"/>
              <a:t>Ventilator Associated Events</a:t>
            </a:r>
          </a:p>
          <a:p>
            <a:r>
              <a:rPr lang="en-US" sz="2800" dirty="0"/>
              <a:t>Patient Education</a:t>
            </a:r>
          </a:p>
          <a:p>
            <a:r>
              <a:rPr lang="en-US" sz="2800" dirty="0"/>
              <a:t>Critical Thinking</a:t>
            </a:r>
          </a:p>
          <a:p>
            <a:r>
              <a:rPr lang="en-US" sz="2800" dirty="0"/>
              <a:t>Prevention of Re-admissions</a:t>
            </a:r>
          </a:p>
          <a:p>
            <a:r>
              <a:rPr lang="en-US" sz="2800" dirty="0"/>
              <a:t>Affordable Care Act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1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 the Third Edition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24591"/>
            <a:ext cx="8229600" cy="3394472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NEW CHAPTERS</a:t>
            </a:r>
          </a:p>
          <a:p>
            <a:pPr lvl="1"/>
            <a:r>
              <a:rPr lang="en-US" sz="7600" dirty="0"/>
              <a:t>Extracorporeal Life Support for Respiratory Failure</a:t>
            </a:r>
          </a:p>
          <a:p>
            <a:pPr lvl="1"/>
            <a:r>
              <a:rPr lang="en-US" sz="7600" dirty="0"/>
              <a:t>Respiratory Anatomy    </a:t>
            </a:r>
          </a:p>
          <a:p>
            <a:pPr lvl="1"/>
            <a:r>
              <a:rPr lang="en-US" sz="7600" dirty="0"/>
              <a:t>Respiratory Mechanics</a:t>
            </a:r>
          </a:p>
          <a:p>
            <a:pPr lvl="1"/>
            <a:r>
              <a:rPr lang="en-US" sz="7600" dirty="0"/>
              <a:t>Control of Breathing</a:t>
            </a:r>
          </a:p>
          <a:p>
            <a:pPr lvl="1"/>
            <a:r>
              <a:rPr lang="en-US" sz="7600" dirty="0"/>
              <a:t>Cardiovascular, Renal, and Neural Anatomy and </a:t>
            </a:r>
            <a:r>
              <a:rPr lang="en-US" sz="7600" dirty="0" smtClean="0"/>
              <a:t>Physiology</a:t>
            </a:r>
            <a:endParaRPr lang="en-US" sz="7600" dirty="0"/>
          </a:p>
          <a:p>
            <a:r>
              <a:rPr lang="en-US" sz="8000" dirty="0"/>
              <a:t>More user-friendly content specifically for the anatomy and physiology of respiratory, cardiac, renal, and neural systems.</a:t>
            </a:r>
          </a:p>
          <a:p>
            <a:r>
              <a:rPr lang="en-US" sz="8000" dirty="0"/>
              <a:t>Expanded, revised, and enhanced resources for students and instructors</a:t>
            </a:r>
          </a:p>
          <a:p>
            <a:r>
              <a:rPr lang="en-US" sz="8000" dirty="0"/>
              <a:t>More than 580 photos and illustrations, and more than 240 tables and </a:t>
            </a:r>
            <a:r>
              <a:rPr lang="en-US" sz="8000" dirty="0" smtClean="0"/>
              <a:t>equations</a:t>
            </a:r>
            <a:endParaRPr lang="en-US" sz="8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Features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1884" y="1118506"/>
            <a:ext cx="8501743" cy="339447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Chapter Outline</a:t>
            </a:r>
          </a:p>
          <a:p>
            <a:r>
              <a:rPr lang="en-US" dirty="0"/>
              <a:t>Chapter Learning Objectives - correlated to the NBRC</a:t>
            </a:r>
          </a:p>
          <a:p>
            <a:r>
              <a:rPr lang="en-US" dirty="0"/>
              <a:t>Key Terms</a:t>
            </a:r>
          </a:p>
          <a:p>
            <a:r>
              <a:rPr lang="en-US" dirty="0"/>
              <a:t>Boxed Features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i="1" dirty="0"/>
              <a:t>Respiratory Recap </a:t>
            </a:r>
            <a:r>
              <a:rPr lang="en-US" dirty="0"/>
              <a:t>– review of key study points for core content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i="1" dirty="0"/>
              <a:t>Stop and Think </a:t>
            </a:r>
            <a:r>
              <a:rPr lang="en-US" dirty="0"/>
              <a:t>– provides an opportunity for critical thinking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i="1" dirty="0"/>
              <a:t>Age-Specific Recaps </a:t>
            </a:r>
            <a:r>
              <a:rPr lang="en-US" dirty="0"/>
              <a:t>- provides unique differences that are age specific—usually pediatric/neo-natal focused or geriatric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i="1" dirty="0"/>
              <a:t>Case Studies</a:t>
            </a:r>
          </a:p>
          <a:p>
            <a:r>
              <a:rPr lang="en-US" dirty="0"/>
              <a:t>Equations</a:t>
            </a:r>
          </a:p>
          <a:p>
            <a:r>
              <a:rPr lang="en-US" dirty="0"/>
              <a:t>Clinical Practice Guidelines</a:t>
            </a:r>
          </a:p>
          <a:p>
            <a:r>
              <a:rPr lang="en-US" dirty="0"/>
              <a:t>Key Points</a:t>
            </a:r>
          </a:p>
          <a:p>
            <a:r>
              <a:rPr lang="en-US" dirty="0"/>
              <a:t>References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Table of Contents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0662" y="1063229"/>
            <a:ext cx="8770925" cy="33944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500" dirty="0" smtClean="0"/>
              <a:t>SECTION I RESPIRATORY ASSESSMENT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 smtClean="0"/>
              <a:t>Chapter</a:t>
            </a:r>
            <a:r>
              <a:rPr lang="en-US" sz="2500" dirty="0"/>
              <a:t>  1  </a:t>
            </a:r>
            <a:r>
              <a:rPr lang="en-US" sz="2500" b="1" dirty="0"/>
              <a:t>History and Physical Examination </a:t>
            </a:r>
            <a:r>
              <a:rPr lang="en-US" sz="2500" dirty="0"/>
              <a:t>By Priscilla Simmons </a:t>
            </a:r>
            <a:br>
              <a:rPr lang="en-US" sz="2500" dirty="0"/>
            </a:br>
            <a:r>
              <a:rPr lang="en-US" sz="2500" dirty="0"/>
              <a:t>Chapter  2  </a:t>
            </a:r>
            <a:r>
              <a:rPr lang="en-US" sz="2500" b="1" dirty="0"/>
              <a:t>Respiratory Monitoring </a:t>
            </a:r>
            <a:r>
              <a:rPr lang="en-US" sz="2500" dirty="0"/>
              <a:t>by Dean R. Hess</a:t>
            </a:r>
            <a:br>
              <a:rPr lang="en-US" sz="2500" dirty="0"/>
            </a:br>
            <a:r>
              <a:rPr lang="en-US" sz="2500" dirty="0"/>
              <a:t>Chapter  3  </a:t>
            </a:r>
            <a:r>
              <a:rPr lang="en-US" sz="2500" b="1" dirty="0"/>
              <a:t>Hemodynamic Monitoring </a:t>
            </a:r>
            <a:r>
              <a:rPr lang="en-US" sz="2500" dirty="0"/>
              <a:t>By Dean R. Hess</a:t>
            </a:r>
            <a:br>
              <a:rPr lang="en-US" sz="2500" dirty="0"/>
            </a:br>
            <a:r>
              <a:rPr lang="en-US" sz="2500" dirty="0"/>
              <a:t>Chapter  4 </a:t>
            </a:r>
            <a:r>
              <a:rPr lang="en-US" sz="2500" b="1" dirty="0"/>
              <a:t> Arterial Blood Gas Sampling, Analysis and Interpretation </a:t>
            </a:r>
            <a:r>
              <a:rPr lang="en-US" sz="2500" dirty="0"/>
              <a:t>By Shelley C. Mishoe </a:t>
            </a:r>
            <a:br>
              <a:rPr lang="en-US" sz="2500" dirty="0"/>
            </a:br>
            <a:r>
              <a:rPr lang="en-US" sz="2500" dirty="0"/>
              <a:t>Chapter  5  </a:t>
            </a:r>
            <a:r>
              <a:rPr lang="en-US" sz="2500" b="1" dirty="0"/>
              <a:t>Blood Chemistries and Hematology</a:t>
            </a:r>
            <a:r>
              <a:rPr lang="en-US" sz="2500" dirty="0"/>
              <a:t> By Michal Senitko, Rajesh Bhagat, Neil R. MacIntyre</a:t>
            </a:r>
            <a:br>
              <a:rPr lang="en-US" sz="2500" dirty="0"/>
            </a:br>
            <a:r>
              <a:rPr lang="en-US" sz="2500" dirty="0"/>
              <a:t>Chapter  6  </a:t>
            </a:r>
            <a:r>
              <a:rPr lang="en-US" sz="2500" b="1" dirty="0"/>
              <a:t>Cardiac Assessment </a:t>
            </a:r>
            <a:r>
              <a:rPr lang="en-US" sz="2500" dirty="0"/>
              <a:t>By Jaspal Singh, William E. Downey </a:t>
            </a:r>
            <a:br>
              <a:rPr lang="en-US" sz="2500" dirty="0"/>
            </a:br>
            <a:r>
              <a:rPr lang="en-US" sz="2500" dirty="0"/>
              <a:t>Chapter  7  </a:t>
            </a:r>
            <a:r>
              <a:rPr lang="en-US" sz="2500" b="1" dirty="0"/>
              <a:t>Imaging the Thorax </a:t>
            </a:r>
            <a:r>
              <a:rPr lang="en-US" sz="2500" dirty="0"/>
              <a:t>By Dean R. Hess </a:t>
            </a:r>
            <a:br>
              <a:rPr lang="en-US" sz="2500" dirty="0"/>
            </a:br>
            <a:r>
              <a:rPr lang="en-US" sz="2500" dirty="0"/>
              <a:t>Chapter  8  </a:t>
            </a:r>
            <a:r>
              <a:rPr lang="en-US" sz="2500" b="1" dirty="0"/>
              <a:t>Pulmonary Function Testing </a:t>
            </a:r>
            <a:r>
              <a:rPr lang="en-US" sz="2500" dirty="0"/>
              <a:t>By Jeffrey Haynes</a:t>
            </a:r>
            <a:br>
              <a:rPr lang="en-US" sz="2500" dirty="0"/>
            </a:br>
            <a:r>
              <a:rPr lang="en-US" sz="2500" dirty="0"/>
              <a:t>Chapter  9  </a:t>
            </a:r>
            <a:r>
              <a:rPr lang="en-US" sz="2500" b="1" dirty="0"/>
              <a:t>Interventional Pulmonary Procedures </a:t>
            </a:r>
            <a:r>
              <a:rPr lang="en-US" sz="2500" dirty="0"/>
              <a:t>By Ellen Volker, Amy Treece, Momen M. Wahidi, Scott L. Shofer</a:t>
            </a:r>
            <a:br>
              <a:rPr lang="en-US" sz="2500" dirty="0"/>
            </a:br>
            <a:r>
              <a:rPr lang="en-US" sz="2500" dirty="0"/>
              <a:t>Chapter  10  </a:t>
            </a:r>
            <a:r>
              <a:rPr lang="en-US" sz="2500" b="1" dirty="0"/>
              <a:t>Polysomnography </a:t>
            </a:r>
            <a:r>
              <a:rPr lang="en-US" sz="2500" dirty="0"/>
              <a:t>By Bashir A. Chaudhary, Shelley C. Mishoe </a:t>
            </a:r>
            <a:br>
              <a:rPr lang="en-US" sz="2500" dirty="0"/>
            </a:br>
            <a:r>
              <a:rPr lang="en-US" sz="2500" dirty="0"/>
              <a:t>Chapter  11  </a:t>
            </a:r>
            <a:r>
              <a:rPr lang="en-US" sz="2500" b="1" dirty="0"/>
              <a:t>Nutrition Assessment and Support </a:t>
            </a:r>
            <a:r>
              <a:rPr lang="en-US" sz="2500" dirty="0"/>
              <a:t>By Mark S. Siobal </a:t>
            </a:r>
            <a:br>
              <a:rPr lang="en-US" sz="2500" dirty="0"/>
            </a:br>
            <a:r>
              <a:rPr lang="en-US" sz="2500" dirty="0"/>
              <a:t>Chapter  12  </a:t>
            </a:r>
            <a:r>
              <a:rPr lang="en-US" sz="2500" b="1" dirty="0"/>
              <a:t>Cardiopulmonary Exercise Assessment </a:t>
            </a:r>
            <a:r>
              <a:rPr lang="en-US" sz="2500" dirty="0"/>
              <a:t>By Neil R. MacIntyre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3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Table of Contents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0896" y="1063229"/>
            <a:ext cx="8229600" cy="33944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800" dirty="0" smtClean="0"/>
              <a:t>SECTION II  RESPIRATORY THERAPEUTICS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 smtClean="0"/>
              <a:t>Chapter</a:t>
            </a:r>
            <a:r>
              <a:rPr lang="en-US" sz="4800" dirty="0"/>
              <a:t>  13  </a:t>
            </a:r>
            <a:r>
              <a:rPr lang="en-US" sz="4800" b="1" dirty="0"/>
              <a:t>Therapeutic Gases: Manufacture, Storage, and Delivery </a:t>
            </a:r>
            <a:r>
              <a:rPr lang="en-US" sz="4800" dirty="0"/>
              <a:t>By John Boatright and Jeffrey J. Ward </a:t>
            </a:r>
            <a:br>
              <a:rPr lang="en-US" sz="4800" dirty="0"/>
            </a:br>
            <a:r>
              <a:rPr lang="en-US" sz="4800" dirty="0"/>
              <a:t>Chapter  14  </a:t>
            </a:r>
            <a:r>
              <a:rPr lang="en-US" sz="4800" b="1" dirty="0"/>
              <a:t>Therapeutic Gases: Management and Administration </a:t>
            </a:r>
            <a:r>
              <a:rPr lang="en-US" sz="4800" dirty="0"/>
              <a:t>by John Boatright and Jeffrey J. Ward </a:t>
            </a:r>
            <a:br>
              <a:rPr lang="en-US" sz="4800" dirty="0"/>
            </a:br>
            <a:r>
              <a:rPr lang="en-US" sz="4800" dirty="0"/>
              <a:t>Chapter  15  </a:t>
            </a:r>
            <a:r>
              <a:rPr lang="en-US" sz="4800" b="1" dirty="0"/>
              <a:t>Humidity and Aerosol Therapy </a:t>
            </a:r>
            <a:r>
              <a:rPr lang="en-US" sz="4800" dirty="0"/>
              <a:t>By Dean R. Hess </a:t>
            </a:r>
            <a:br>
              <a:rPr lang="en-US" sz="4800" dirty="0"/>
            </a:br>
            <a:r>
              <a:rPr lang="en-US" sz="4800" dirty="0"/>
              <a:t>Chapter  16  </a:t>
            </a:r>
            <a:r>
              <a:rPr lang="en-US" sz="4800" b="1" dirty="0"/>
              <a:t>Airway Clearance and Lung Expansion Therapy </a:t>
            </a:r>
            <a:r>
              <a:rPr lang="en-US" sz="4800" dirty="0"/>
              <a:t>Dean R. Hess</a:t>
            </a:r>
            <a:br>
              <a:rPr lang="en-US" sz="4800" dirty="0"/>
            </a:br>
            <a:r>
              <a:rPr lang="en-US" sz="4800" dirty="0"/>
              <a:t>Chapter  17  </a:t>
            </a:r>
            <a:r>
              <a:rPr lang="en-US" sz="4800" b="1" dirty="0"/>
              <a:t>Airway Management </a:t>
            </a:r>
            <a:r>
              <a:rPr lang="en-US" sz="4800" dirty="0"/>
              <a:t>By John D. Davies, Alexander S. Niven, Dean R. Hess</a:t>
            </a:r>
            <a:br>
              <a:rPr lang="en-US" sz="4800" dirty="0"/>
            </a:br>
            <a:r>
              <a:rPr lang="en-US" sz="4800" dirty="0"/>
              <a:t>Chapter  18  </a:t>
            </a:r>
            <a:r>
              <a:rPr lang="en-US" sz="4800" b="1" dirty="0"/>
              <a:t>Cardiopulmonary Resuscitation </a:t>
            </a:r>
            <a:r>
              <a:rPr lang="en-US" sz="4800" dirty="0"/>
              <a:t>By Rhonda Bevis, Christine J. Moore</a:t>
            </a:r>
            <a:br>
              <a:rPr lang="en-US" sz="4800" dirty="0"/>
            </a:br>
            <a:r>
              <a:rPr lang="en-US" sz="4800" dirty="0"/>
              <a:t>Chapter  19  </a:t>
            </a:r>
            <a:r>
              <a:rPr lang="en-US" sz="4800" b="1" dirty="0"/>
              <a:t>Mechanical Ventilators: Classification and Principles of Operation </a:t>
            </a:r>
            <a:r>
              <a:rPr lang="en-US" sz="4800" dirty="0"/>
              <a:t>By Robert L. Chatburn and Teresa A. Volsko</a:t>
            </a:r>
            <a:br>
              <a:rPr lang="en-US" sz="4800" dirty="0"/>
            </a:br>
            <a:r>
              <a:rPr lang="en-US" sz="4800" dirty="0"/>
              <a:t>Chapter  20  </a:t>
            </a:r>
            <a:r>
              <a:rPr lang="en-US" sz="4800" b="1" dirty="0"/>
              <a:t>Mechanical Ventilation </a:t>
            </a:r>
            <a:r>
              <a:rPr lang="en-US" sz="4800" dirty="0"/>
              <a:t>By Dean R. Hess and Neil R. MacIntyre</a:t>
            </a:r>
            <a:br>
              <a:rPr lang="en-US" sz="4800" dirty="0"/>
            </a:br>
            <a:r>
              <a:rPr lang="en-US" sz="4800" dirty="0"/>
              <a:t>Chapter  21  </a:t>
            </a:r>
            <a:r>
              <a:rPr lang="en-US" sz="4800" b="1" dirty="0"/>
              <a:t>Noninvasive Ventilation and Continuous Positive Airway Pressure </a:t>
            </a:r>
            <a:r>
              <a:rPr lang="en-US" sz="4800" dirty="0"/>
              <a:t>By Dean R. Hess</a:t>
            </a:r>
            <a:br>
              <a:rPr lang="en-US" sz="4800" dirty="0"/>
            </a:br>
            <a:r>
              <a:rPr lang="en-US" sz="4800" dirty="0"/>
              <a:t>Chapter  22  </a:t>
            </a:r>
            <a:r>
              <a:rPr lang="en-US" sz="4800" b="1" dirty="0"/>
              <a:t>Neonatal and Pediatric Respiratory Care </a:t>
            </a:r>
            <a:r>
              <a:rPr lang="en-US" sz="4800" dirty="0"/>
              <a:t>By Melissa K. Brown </a:t>
            </a:r>
            <a:br>
              <a:rPr lang="en-US" sz="4800" dirty="0"/>
            </a:br>
            <a:r>
              <a:rPr lang="en-US" sz="4800" dirty="0"/>
              <a:t>Chapter  23  </a:t>
            </a:r>
            <a:r>
              <a:rPr lang="en-US" sz="4800" b="1" dirty="0"/>
              <a:t>Extracorporeal Life Support for Respiratory Failure </a:t>
            </a:r>
            <a:r>
              <a:rPr lang="en-US" sz="4800" dirty="0"/>
              <a:t>By Kyle J. Rehder and David A. Turner </a:t>
            </a:r>
            <a:br>
              <a:rPr lang="en-US" sz="4800" dirty="0"/>
            </a:br>
            <a:r>
              <a:rPr lang="en-US" sz="4800" dirty="0"/>
              <a:t>Chapter  24  </a:t>
            </a:r>
            <a:r>
              <a:rPr lang="en-US" sz="4800" b="1" dirty="0"/>
              <a:t>Pulmonary Rehabilitation </a:t>
            </a:r>
            <a:r>
              <a:rPr lang="en-US" sz="4800" dirty="0"/>
              <a:t>by Neil R. MacIntyre and Rebecca Crouch</a:t>
            </a:r>
            <a:br>
              <a:rPr lang="en-US" sz="4800" dirty="0"/>
            </a:br>
            <a:r>
              <a:rPr lang="en-US" sz="4800" dirty="0"/>
              <a:t>Chapter  25  </a:t>
            </a:r>
            <a:r>
              <a:rPr lang="en-US" sz="4800" b="1" dirty="0"/>
              <a:t>Home Respiratory Care </a:t>
            </a:r>
            <a:r>
              <a:rPr lang="en-US" sz="4800" dirty="0"/>
              <a:t>By Angela King and Robert McCoy </a:t>
            </a:r>
            <a:br>
              <a:rPr lang="en-US" sz="4800" dirty="0"/>
            </a:br>
            <a:r>
              <a:rPr lang="en-US" sz="4800" dirty="0"/>
              <a:t>Chapter  26  </a:t>
            </a:r>
            <a:r>
              <a:rPr lang="en-US" sz="4800" b="1" dirty="0"/>
              <a:t>Disaster Management </a:t>
            </a:r>
            <a:r>
              <a:rPr lang="en-US" sz="4800" dirty="0"/>
              <a:t>By Richard D. Branson and Dario Rodriquez Jr.</a:t>
            </a:r>
            <a:br>
              <a:rPr lang="en-US" sz="4800" dirty="0"/>
            </a:br>
            <a:r>
              <a:rPr lang="en-US" sz="4800" dirty="0"/>
              <a:t>Chapter  27  </a:t>
            </a:r>
            <a:r>
              <a:rPr lang="en-US" sz="4800" b="1" dirty="0"/>
              <a:t>Respiratory Care of the Elderly </a:t>
            </a:r>
            <a:r>
              <a:rPr lang="en-US" sz="4800" dirty="0"/>
              <a:t>By Helen M. Sorenson and William F. Galvin</a:t>
            </a:r>
            <a:br>
              <a:rPr lang="en-US" sz="4800" dirty="0"/>
            </a:br>
            <a:r>
              <a:rPr lang="en-US" sz="4800" dirty="0"/>
              <a:t>Chapter  28  </a:t>
            </a:r>
            <a:r>
              <a:rPr lang="en-US" sz="4800" b="1" dirty="0"/>
              <a:t>Patient Safety </a:t>
            </a:r>
            <a:r>
              <a:rPr lang="en-US" sz="4800" dirty="0"/>
              <a:t>ByThomas Malinowski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0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Table of Contents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0896" y="1063229"/>
            <a:ext cx="8229600" cy="339447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700" dirty="0" smtClean="0"/>
              <a:t>SECTION III:  RESPIRATORY DISEASES </a:t>
            </a:r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r>
              <a:rPr lang="en-US" sz="3700" dirty="0" smtClean="0"/>
              <a:t>Chapter</a:t>
            </a:r>
            <a:r>
              <a:rPr lang="en-US" sz="3700" dirty="0"/>
              <a:t>  29  </a:t>
            </a:r>
            <a:r>
              <a:rPr lang="en-US" sz="3700" b="1" dirty="0"/>
              <a:t>Principles of Disease Management </a:t>
            </a:r>
            <a:r>
              <a:rPr lang="en-US" sz="3700" dirty="0"/>
              <a:t>By William F. Galvin </a:t>
            </a:r>
            <a:br>
              <a:rPr lang="en-US" sz="3700" dirty="0"/>
            </a:br>
            <a:r>
              <a:rPr lang="en-US" sz="3700" dirty="0"/>
              <a:t>Chapter  30 </a:t>
            </a:r>
            <a:r>
              <a:rPr lang="en-US" sz="3700" b="1" dirty="0"/>
              <a:t> Patient Education </a:t>
            </a:r>
            <a:r>
              <a:rPr lang="en-US" sz="3700" dirty="0"/>
              <a:t>By William F. Galvin </a:t>
            </a:r>
            <a:br>
              <a:rPr lang="en-US" sz="3700" dirty="0"/>
            </a:br>
            <a:r>
              <a:rPr lang="en-US" sz="3700" dirty="0"/>
              <a:t>Chapter  31  </a:t>
            </a:r>
            <a:r>
              <a:rPr lang="en-US" sz="3700" b="1" dirty="0"/>
              <a:t>Infection Control Principles </a:t>
            </a:r>
            <a:r>
              <a:rPr lang="en-US" sz="3700" dirty="0"/>
              <a:t>By Donna D. Gardner </a:t>
            </a:r>
            <a:br>
              <a:rPr lang="en-US" sz="3700" dirty="0"/>
            </a:br>
            <a:r>
              <a:rPr lang="en-US" sz="3700" dirty="0"/>
              <a:t>Chapter  32  </a:t>
            </a:r>
            <a:r>
              <a:rPr lang="en-US" sz="3700" b="1" dirty="0"/>
              <a:t>Asthma</a:t>
            </a:r>
            <a:r>
              <a:rPr lang="en-US" sz="3700" dirty="0"/>
              <a:t> By Timothy R. Myers and Timothy Op’t Holt</a:t>
            </a:r>
            <a:br>
              <a:rPr lang="en-US" sz="3700" dirty="0"/>
            </a:br>
            <a:r>
              <a:rPr lang="en-US" sz="3700" dirty="0"/>
              <a:t>Chapter  33  </a:t>
            </a:r>
            <a:r>
              <a:rPr lang="en-US" sz="3700" b="1" dirty="0"/>
              <a:t>Chronic Obstructive Pulmonary Disease </a:t>
            </a:r>
            <a:r>
              <a:rPr lang="en-US" sz="3700" dirty="0"/>
              <a:t>By Puja Kohli</a:t>
            </a:r>
            <a:br>
              <a:rPr lang="en-US" sz="3700" dirty="0"/>
            </a:br>
            <a:r>
              <a:rPr lang="en-US" sz="3700" dirty="0"/>
              <a:t>Chapter  34  </a:t>
            </a:r>
            <a:r>
              <a:rPr lang="en-US" sz="3700" b="1" dirty="0"/>
              <a:t>Interstitial Lung Disease </a:t>
            </a:r>
            <a:r>
              <a:rPr lang="en-US" sz="3700" dirty="0"/>
              <a:t>By Kathy A. Short and Andrew J. Ghio </a:t>
            </a:r>
            <a:br>
              <a:rPr lang="en-US" sz="3700" dirty="0"/>
            </a:br>
            <a:r>
              <a:rPr lang="en-US" sz="3700" dirty="0"/>
              <a:t>Chapter  35  </a:t>
            </a:r>
            <a:r>
              <a:rPr lang="en-US" sz="3700" b="1" dirty="0"/>
              <a:t>Pulmonary Vascular Disease </a:t>
            </a:r>
            <a:r>
              <a:rPr lang="en-US" sz="3700" dirty="0"/>
              <a:t>By Charles William Hargett </a:t>
            </a:r>
            <a:br>
              <a:rPr lang="en-US" sz="3700" dirty="0"/>
            </a:br>
            <a:r>
              <a:rPr lang="en-US" sz="3700" dirty="0"/>
              <a:t>Chapter  36  </a:t>
            </a:r>
            <a:r>
              <a:rPr lang="en-US" sz="3700" b="1" dirty="0"/>
              <a:t>Pneumonia </a:t>
            </a:r>
            <a:r>
              <a:rPr lang="en-US" sz="3700" dirty="0"/>
              <a:t>By Bryan D. Kraft, Nicholas Wysham, and Morgan Mullaney </a:t>
            </a:r>
            <a:br>
              <a:rPr lang="en-US" sz="3700" dirty="0"/>
            </a:br>
            <a:r>
              <a:rPr lang="en-US" sz="3700" dirty="0"/>
              <a:t>Chapter  37  </a:t>
            </a:r>
            <a:r>
              <a:rPr lang="en-US" sz="3700" b="1" dirty="0"/>
              <a:t>Cystic Fibrosis </a:t>
            </a:r>
            <a:r>
              <a:rPr lang="en-US" sz="3700" dirty="0"/>
              <a:t>By Teresa A. Volsko, Catherine O’Malley, and Bruce K. Rubin</a:t>
            </a:r>
            <a:br>
              <a:rPr lang="en-US" sz="3700" dirty="0"/>
            </a:br>
            <a:r>
              <a:rPr lang="en-US" sz="3700" dirty="0"/>
              <a:t>Chapter  38  </a:t>
            </a:r>
            <a:r>
              <a:rPr lang="en-US" sz="3700" b="1" dirty="0"/>
              <a:t>Acute Respiratory Distress Syndrome </a:t>
            </a:r>
            <a:r>
              <a:rPr lang="en-US" sz="3700" dirty="0"/>
              <a:t>By Craig R. Rackley, Christopher E. Cox, and Michael A. Gentile</a:t>
            </a:r>
            <a:br>
              <a:rPr lang="en-US" sz="3700" dirty="0"/>
            </a:br>
            <a:r>
              <a:rPr lang="en-US" sz="3700" dirty="0"/>
              <a:t>Chapter  39  </a:t>
            </a:r>
            <a:r>
              <a:rPr lang="en-US" sz="3700" b="1" dirty="0"/>
              <a:t>Postoperative Respiratory Care</a:t>
            </a:r>
            <a:r>
              <a:rPr lang="en-US" sz="3700" dirty="0"/>
              <a:t> By Mark Simmons and Priscilla Simmons </a:t>
            </a:r>
            <a:br>
              <a:rPr lang="en-US" sz="3700" dirty="0"/>
            </a:br>
            <a:r>
              <a:rPr lang="en-US" sz="3700" dirty="0"/>
              <a:t>Chapter  40  </a:t>
            </a:r>
            <a:r>
              <a:rPr lang="en-US" sz="3700" b="1" dirty="0"/>
              <a:t>Cardiac Failure </a:t>
            </a:r>
            <a:r>
              <a:rPr lang="en-US" sz="3700" dirty="0"/>
              <a:t>By John C. Williams and William S. Stigler </a:t>
            </a:r>
            <a:br>
              <a:rPr lang="en-US" sz="3700" dirty="0"/>
            </a:br>
            <a:r>
              <a:rPr lang="en-US" sz="3700" dirty="0"/>
              <a:t>Chapter  41  </a:t>
            </a:r>
            <a:r>
              <a:rPr lang="en-US" sz="3700" b="1" dirty="0"/>
              <a:t>Trauma </a:t>
            </a:r>
            <a:r>
              <a:rPr lang="en-US" sz="3700" dirty="0"/>
              <a:t>By Bryce R. H. Robinson and Richard D. Branson </a:t>
            </a:r>
            <a:br>
              <a:rPr lang="en-US" sz="3700" dirty="0"/>
            </a:br>
            <a:r>
              <a:rPr lang="en-US" sz="3700" dirty="0"/>
              <a:t>Chapter  42  </a:t>
            </a:r>
            <a:r>
              <a:rPr lang="en-US" sz="3700" b="1" dirty="0"/>
              <a:t>Burn and Inhalation Injury </a:t>
            </a:r>
            <a:r>
              <a:rPr lang="en-US" sz="3700" dirty="0"/>
              <a:t>By Daniel F. Fisher </a:t>
            </a:r>
            <a:br>
              <a:rPr lang="en-US" sz="3700" dirty="0"/>
            </a:br>
            <a:r>
              <a:rPr lang="en-US" sz="3700" dirty="0"/>
              <a:t>Chapter  43  </a:t>
            </a:r>
            <a:r>
              <a:rPr lang="en-US" sz="3700" b="1" dirty="0"/>
              <a:t>Neuromuscular Dysfunction </a:t>
            </a:r>
            <a:r>
              <a:rPr lang="en-US" sz="3700" dirty="0"/>
              <a:t>By Francis C. Cordova, John Mullarkey, and Gerard J. Criner</a:t>
            </a:r>
            <a:br>
              <a:rPr lang="en-US" sz="3700" dirty="0"/>
            </a:br>
            <a:r>
              <a:rPr lang="en-US" sz="3700" dirty="0"/>
              <a:t>Chapter  44  </a:t>
            </a:r>
            <a:r>
              <a:rPr lang="en-US" sz="3700" b="1" dirty="0"/>
              <a:t>Sleep-Disordered Breathing </a:t>
            </a:r>
            <a:r>
              <a:rPr lang="en-US" sz="3700" dirty="0"/>
              <a:t>By Bashir A. Chaudhary, Arthur Taft, and Shelley C. Mishoe </a:t>
            </a:r>
            <a:br>
              <a:rPr lang="en-US" sz="3700" dirty="0"/>
            </a:br>
            <a:r>
              <a:rPr lang="en-US" sz="3700" dirty="0"/>
              <a:t>Chapter  45  </a:t>
            </a:r>
            <a:r>
              <a:rPr lang="en-US" sz="3700" b="1" dirty="0"/>
              <a:t>Lung Cancer </a:t>
            </a:r>
            <a:r>
              <a:rPr lang="en-US" sz="3700" dirty="0"/>
              <a:t>By Maha Farhat and Laura Brenner </a:t>
            </a:r>
            <a:br>
              <a:rPr lang="en-US" sz="3700" dirty="0"/>
            </a:br>
            <a:r>
              <a:rPr lang="en-US" sz="3700" dirty="0"/>
              <a:t>Chapter  46  </a:t>
            </a:r>
            <a:r>
              <a:rPr lang="en-US" sz="3700" b="1" dirty="0"/>
              <a:t>Neonatal and Pediatric Respiratory Disorders </a:t>
            </a:r>
            <a:r>
              <a:rPr lang="en-US" sz="3700" dirty="0"/>
              <a:t>By Sherry L. Barnhart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5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2.1.3179"/>
  <p:tag name="PPTVERSION" val="12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3086</TotalTime>
  <Words>1078</Words>
  <Application>Microsoft Office PowerPoint</Application>
  <PresentationFormat>On-screen Show (16:9)</PresentationFormat>
  <Paragraphs>236</Paragraphs>
  <Slides>37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Respiratory Care: Principles and Practice, 3e</vt:lpstr>
      <vt:lpstr>Editors</vt:lpstr>
      <vt:lpstr>Key Content Coverage and Correlations</vt:lpstr>
      <vt:lpstr>New to the Third Edition</vt:lpstr>
      <vt:lpstr>Chapter Features</vt:lpstr>
      <vt:lpstr>Table of Contents</vt:lpstr>
      <vt:lpstr>Table of Contents</vt:lpstr>
      <vt:lpstr>Table of Contents</vt:lpstr>
      <vt:lpstr>Table of Contents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Instructor Resources</vt:lpstr>
      <vt:lpstr>PowerPoint Presentation</vt:lpstr>
      <vt:lpstr>PowerPoint Presentation</vt:lpstr>
      <vt:lpstr>Navigate 2 Homepage</vt:lpstr>
      <vt:lpstr>eBook Sample View</vt:lpstr>
      <vt:lpstr>Study Center</vt:lpstr>
      <vt:lpstr>Knowledge Check Questions within eBook</vt:lpstr>
      <vt:lpstr>Flashcards</vt:lpstr>
      <vt:lpstr>Grade Book</vt:lpstr>
      <vt:lpstr>Optional Bundle with Online Exam TestPrep</vt:lpstr>
      <vt:lpstr>Recap of Features</vt:lpstr>
      <vt:lpstr>PowerPoint Presentation</vt:lpstr>
      <vt:lpstr>Questions?</vt:lpstr>
      <vt:lpstr>Additional Respiratory Care Resources http://go.jblearning.com/RC </vt:lpstr>
      <vt:lpstr>Thank You!</vt:lpstr>
    </vt:vector>
  </TitlesOfParts>
  <Company>Jones &amp; Bartlett,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 Day</dc:creator>
  <cp:lastModifiedBy>Grace Richards</cp:lastModifiedBy>
  <cp:revision>210</cp:revision>
  <cp:lastPrinted>2015-03-30T20:26:35Z</cp:lastPrinted>
  <dcterms:created xsi:type="dcterms:W3CDTF">2013-08-20T18:16:30Z</dcterms:created>
  <dcterms:modified xsi:type="dcterms:W3CDTF">2015-04-07T18:58:56Z</dcterms:modified>
</cp:coreProperties>
</file>