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9" r:id="rId2"/>
    <p:sldId id="258" r:id="rId3"/>
    <p:sldId id="314" r:id="rId4"/>
    <p:sldId id="327" r:id="rId5"/>
    <p:sldId id="272" r:id="rId6"/>
    <p:sldId id="328" r:id="rId7"/>
    <p:sldId id="316" r:id="rId8"/>
    <p:sldId id="317" r:id="rId9"/>
    <p:sldId id="319" r:id="rId10"/>
    <p:sldId id="326" r:id="rId11"/>
    <p:sldId id="315" r:id="rId12"/>
    <p:sldId id="324" r:id="rId13"/>
    <p:sldId id="299" r:id="rId14"/>
    <p:sldId id="296" r:id="rId15"/>
  </p:sldIdLst>
  <p:sldSz cx="9144000" cy="5143500" type="screen16x9"/>
  <p:notesSz cx="6858000" cy="92964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1"/>
    <a:srgbClr val="92D050"/>
    <a:srgbClr val="0A3167"/>
    <a:srgbClr val="009900"/>
    <a:srgbClr val="44B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0" autoAdjust="0"/>
    <p:restoredTop sz="92718" autoAdjust="0"/>
  </p:normalViewPr>
  <p:slideViewPr>
    <p:cSldViewPr snapToGrid="0" snapToObjects="1">
      <p:cViewPr varScale="1">
        <p:scale>
          <a:sx n="215" d="100"/>
          <a:sy n="215" d="100"/>
        </p:scale>
        <p:origin x="-120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97" cy="464503"/>
          </a:xfrm>
          <a:prstGeom prst="rect">
            <a:avLst/>
          </a:prstGeom>
        </p:spPr>
        <p:txBody>
          <a:bodyPr vert="horz" lIns="90441" tIns="45221" rIns="90441" bIns="452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3" y="0"/>
            <a:ext cx="2971697" cy="464503"/>
          </a:xfrm>
          <a:prstGeom prst="rect">
            <a:avLst/>
          </a:prstGeom>
        </p:spPr>
        <p:txBody>
          <a:bodyPr vert="horz" lIns="90441" tIns="45221" rIns="90441" bIns="45221" rtlCol="0"/>
          <a:lstStyle>
            <a:lvl1pPr algn="r">
              <a:defRPr sz="1200"/>
            </a:lvl1pPr>
          </a:lstStyle>
          <a:p>
            <a:fld id="{052E6B03-F33D-44FA-8F56-101D05D3B82F}" type="datetimeFigureOut">
              <a:rPr lang="en-US" smtClean="0"/>
              <a:t>3/28/16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3"/>
            <a:ext cx="2971697" cy="464503"/>
          </a:xfrm>
          <a:prstGeom prst="rect">
            <a:avLst/>
          </a:prstGeom>
        </p:spPr>
        <p:txBody>
          <a:bodyPr vert="horz" lIns="90441" tIns="45221" rIns="90441" bIns="45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3" y="8830313"/>
            <a:ext cx="2971697" cy="464503"/>
          </a:xfrm>
          <a:prstGeom prst="rect">
            <a:avLst/>
          </a:prstGeom>
        </p:spPr>
        <p:txBody>
          <a:bodyPr vert="horz" lIns="90441" tIns="45221" rIns="90441" bIns="45221" rtlCol="0" anchor="b"/>
          <a:lstStyle>
            <a:lvl1pPr algn="r">
              <a:defRPr sz="1200"/>
            </a:lvl1pPr>
          </a:lstStyle>
          <a:p>
            <a:fld id="{0CFB3B8E-298E-45B4-90E7-7B869F8763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6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5" tIns="46152" rIns="92305" bIns="461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2305" tIns="46152" rIns="92305" bIns="46152" rtlCol="0"/>
          <a:lstStyle>
            <a:lvl1pPr algn="r">
              <a:defRPr sz="1200"/>
            </a:lvl1pPr>
          </a:lstStyle>
          <a:p>
            <a:fld id="{FFC7FFC5-B559-4939-8606-FF493C632809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5" tIns="46152" rIns="92305" bIns="461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305" tIns="46152" rIns="92305" bIns="4615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2305" tIns="46152" rIns="92305" bIns="461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2305" tIns="46152" rIns="92305" bIns="46152" rtlCol="0" anchor="b"/>
          <a:lstStyle>
            <a:lvl1pPr algn="r">
              <a:defRPr sz="1200"/>
            </a:lvl1pPr>
          </a:lstStyle>
          <a:p>
            <a:fld id="{C1F45587-67AE-4248-A8CC-B41A554C6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2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0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1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pport &amp; Trai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0" y="2147252"/>
            <a:ext cx="9144000" cy="68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 dirty="0" smtClean="0">
                <a:solidFill>
                  <a:srgbClr val="F05123"/>
                </a:solidFill>
                <a:latin typeface="Arial"/>
                <a:cs typeface="Arial"/>
              </a:rPr>
              <a:t>Support &amp; Training</a:t>
            </a:r>
            <a:endParaRPr lang="en-US" sz="6400" dirty="0">
              <a:solidFill>
                <a:srgbClr val="F05123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11" y="804095"/>
            <a:ext cx="1234684" cy="12827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33405" y="3165217"/>
            <a:ext cx="8677190" cy="1293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/>
                <a:cs typeface="Arial"/>
              </a:rPr>
              <a:t>An Educational Technology Specialist will be your personal resource to answer questions, </a:t>
            </a:r>
            <a:r>
              <a:rPr lang="en-US" sz="2400" dirty="0" smtClean="0">
                <a:latin typeface="Arial"/>
                <a:cs typeface="Arial"/>
              </a:rPr>
              <a:t>set</a:t>
            </a:r>
            <a:r>
              <a:rPr lang="en-US" sz="2400" baseline="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up </a:t>
            </a:r>
            <a:r>
              <a:rPr lang="en-US" sz="2400" dirty="0">
                <a:latin typeface="Arial"/>
                <a:cs typeface="Arial"/>
              </a:rPr>
              <a:t>your course, and maintain your customizations from semester to semester.</a:t>
            </a:r>
          </a:p>
        </p:txBody>
      </p:sp>
    </p:spTree>
    <p:extLst>
      <p:ext uri="{BB962C8B-B14F-4D97-AF65-F5344CB8AC3E}">
        <p14:creationId xmlns:p14="http://schemas.microsoft.com/office/powerpoint/2010/main" val="21716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ford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03" y="548640"/>
            <a:ext cx="1278890" cy="11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68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9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997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997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9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7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4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0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4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9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DB8F-F41B-FF41-BB1E-C3DAED3192A7}" type="datetimeFigureOut">
              <a:rPr lang="en-US" smtClean="0"/>
              <a:pPr/>
              <a:t>3/28/16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75F6-A7EE-234A-8364-E362B1DCA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1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4B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.jblearning.com/findarep" TargetMode="External"/><Relationship Id="rId4" Type="http://schemas.openxmlformats.org/officeDocument/2006/relationships/hyperlink" Target="http://www.jblearnin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jblearning.com/Shamu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BLSolutions@JBLearning.com" TargetMode="External"/><Relationship Id="rId3" Type="http://schemas.openxmlformats.org/officeDocument/2006/relationships/hyperlink" Target="http://www.jblearning.com/techsuppor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81284083309_CVRF_300C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5" y="3094017"/>
            <a:ext cx="2551223" cy="15559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11875"/>
            <a:ext cx="7772400" cy="2287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4B91"/>
                </a:solidFill>
                <a:latin typeface="Arial"/>
                <a:ea typeface="Times New Roman"/>
                <a:cs typeface="Arial"/>
              </a:rPr>
              <a:t>Navigate 2 Advantage Access for Manual Therapy of the Extremities</a:t>
            </a:r>
            <a:endParaRPr lang="en-US" sz="4400" dirty="0" smtClean="0">
              <a:solidFill>
                <a:srgbClr val="004B91"/>
              </a:solidFill>
              <a:latin typeface="Arial"/>
              <a:cs typeface="Arial"/>
            </a:endParaRPr>
          </a:p>
        </p:txBody>
      </p:sp>
      <p:pic>
        <p:nvPicPr>
          <p:cNvPr id="4" name="Picture 3" descr="JBLRN_LOGO_JBLAs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69" y="3845442"/>
            <a:ext cx="1900531" cy="8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6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Mobile-Ready 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580185" cy="319978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eBook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Read your digital textbook online or </a:t>
            </a:r>
            <a:r>
              <a:rPr lang="en-US" sz="2000" dirty="0" smtClean="0"/>
              <a:t>offline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E</a:t>
            </a:r>
            <a:r>
              <a:rPr lang="en-US" sz="2000" dirty="0" smtClean="0"/>
              <a:t>nhance </a:t>
            </a:r>
            <a:r>
              <a:rPr lang="en-US" sz="2000" dirty="0"/>
              <a:t>learning with interactive </a:t>
            </a:r>
            <a:r>
              <a:rPr lang="en-US" sz="2000" dirty="0" smtClean="0"/>
              <a:t>tools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Make </a:t>
            </a:r>
            <a:r>
              <a:rPr lang="en-US" sz="2000" dirty="0"/>
              <a:t>and share personal </a:t>
            </a:r>
            <a:r>
              <a:rPr lang="en-US" sz="2000" dirty="0" smtClean="0"/>
              <a:t>notes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Navigate </a:t>
            </a:r>
            <a:r>
              <a:rPr lang="en-US" sz="2000" dirty="0" err="1" smtClean="0"/>
              <a:t>eReader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Free app available </a:t>
            </a:r>
            <a:r>
              <a:rPr lang="en-US" sz="2000" dirty="0"/>
              <a:t>via the Apple App Store or Google Play </a:t>
            </a:r>
            <a:r>
              <a:rPr lang="en-US" sz="2000" dirty="0" smtClean="0"/>
              <a:t>store</a:t>
            </a:r>
            <a:endParaRPr lang="en-US" sz="2000" dirty="0"/>
          </a:p>
          <a:p>
            <a:pPr lvl="1"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4" name="Picture 3" descr="iPad_Air_Vert_Navigate_eR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200151"/>
            <a:ext cx="2265159" cy="32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B91"/>
                </a:solidFill>
              </a:rPr>
              <a:t>Live Demonstration</a:t>
            </a:r>
            <a:endParaRPr lang="en-US" dirty="0">
              <a:solidFill>
                <a:srgbClr val="004B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Let’s take a look at the Navigate 2 Advantage Access online tools for students and instructors</a:t>
            </a:r>
            <a:r>
              <a:rPr lang="en-US" sz="2400" dirty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7960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B91"/>
                </a:solidFill>
              </a:rPr>
              <a:t>Questions?</a:t>
            </a:r>
            <a:endParaRPr lang="en-US" dirty="0">
              <a:solidFill>
                <a:srgbClr val="004B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If you would like to ask a question, our operator will assist with any requests.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Please press *1 on your telephone keypad to connect with the operator and submit your question, or feel free to type a question in the comment box to the right.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310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4B91"/>
                </a:solidFill>
              </a:rPr>
              <a:t>Thank You!</a:t>
            </a:r>
            <a:endParaRPr lang="en-US" dirty="0">
              <a:solidFill>
                <a:srgbClr val="004B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500" dirty="0" smtClean="0"/>
              <a:t>For more information, visit: </a:t>
            </a:r>
            <a:r>
              <a:rPr lang="en-US" sz="1500" dirty="0" smtClean="0">
                <a:hlinkClick r:id="rId2"/>
              </a:rPr>
              <a:t>http://go.jblearning.com/Shamus</a:t>
            </a:r>
            <a:r>
              <a:rPr lang="en-US" sz="1500" dirty="0" smtClean="0"/>
              <a:t> – Be sure to watch the promo video!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500" dirty="0" smtClean="0"/>
              <a:t>To order, for more information, </a:t>
            </a:r>
            <a:r>
              <a:rPr lang="en-US" sz="1500" b="1" dirty="0" smtClean="0"/>
              <a:t>contact your Health Professions Account Specialist </a:t>
            </a:r>
            <a:r>
              <a:rPr lang="en-US" sz="1500" dirty="0" smtClean="0"/>
              <a:t>via email: </a:t>
            </a:r>
            <a:r>
              <a:rPr lang="en-US" sz="1500" dirty="0" smtClean="0">
                <a:hlinkClick r:id="rId3"/>
              </a:rPr>
              <a:t>http://go.jblearning.com/findarep</a:t>
            </a:r>
            <a:r>
              <a:rPr lang="en-US" sz="1500" dirty="0" smtClean="0">
                <a:solidFill>
                  <a:srgbClr val="000000"/>
                </a:solidFill>
                <a:ea typeface="Lucida Grande"/>
              </a:rPr>
              <a:t> </a:t>
            </a:r>
            <a:r>
              <a:rPr lang="en-US" sz="1500" dirty="0">
                <a:solidFill>
                  <a:srgbClr val="000000"/>
                </a:solidFill>
                <a:ea typeface="Lucida Grande"/>
              </a:rPr>
              <a:t>or call 1-800-832-0034</a:t>
            </a:r>
            <a:endParaRPr lang="en-US" sz="1500" dirty="0" smtClean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500" dirty="0"/>
              <a:t>Review copy requests</a:t>
            </a:r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1500" dirty="0"/>
              <a:t>Instructor resources</a:t>
            </a:r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1500" dirty="0"/>
              <a:t>Navigate 2 Trial Access</a:t>
            </a:r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1500" dirty="0"/>
              <a:t>Adoption, Order, and Course </a:t>
            </a:r>
            <a:r>
              <a:rPr lang="en-US" sz="1500" dirty="0" smtClean="0"/>
              <a:t>Setup</a:t>
            </a:r>
            <a:endParaRPr lang="en-US" sz="1500" dirty="0"/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1500" dirty="0"/>
              <a:t>Personalized Demonstration or </a:t>
            </a:r>
            <a:r>
              <a:rPr lang="en-US" sz="1500" dirty="0" smtClean="0"/>
              <a:t>Training Session</a:t>
            </a:r>
            <a:endParaRPr lang="en-US" sz="1500" dirty="0"/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500" dirty="0" smtClean="0"/>
              <a:t>Browse our website for additional resources: </a:t>
            </a:r>
            <a:r>
              <a:rPr lang="en-US" sz="1500" dirty="0" smtClean="0">
                <a:hlinkClick r:id="rId4"/>
              </a:rPr>
              <a:t>www.jblearning.com</a:t>
            </a:r>
            <a:r>
              <a:rPr lang="en-US" sz="1500" dirty="0" smtClean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101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44" y="3150062"/>
            <a:ext cx="4559436" cy="894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7F7F7F"/>
                </a:solidFill>
                <a:latin typeface="Calibri"/>
                <a:cs typeface="Calibri"/>
              </a:rPr>
              <a:t>We hope you will enjoy using this fabulous resource in your course.</a:t>
            </a:r>
            <a:endParaRPr lang="en-US" sz="22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544" y="578834"/>
            <a:ext cx="4678218" cy="22857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Bef>
                <a:spcPct val="2000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Thank you for joining us today, to learn more about:</a:t>
            </a:r>
          </a:p>
          <a:p>
            <a:pPr>
              <a:spcAft>
                <a:spcPts val="1200"/>
              </a:spcAft>
            </a:pPr>
            <a:r>
              <a:rPr lang="en-US" sz="2600" b="1" dirty="0" smtClean="0">
                <a:solidFill>
                  <a:srgbClr val="004B91"/>
                </a:solidFill>
                <a:latin typeface="Arial"/>
                <a:ea typeface="Times New Roman"/>
                <a:cs typeface="Arial"/>
              </a:rPr>
              <a:t>Navigate </a:t>
            </a:r>
            <a:r>
              <a:rPr lang="en-US" sz="2600" b="1" dirty="0">
                <a:solidFill>
                  <a:srgbClr val="004B91"/>
                </a:solidFill>
                <a:latin typeface="Arial"/>
                <a:ea typeface="Times New Roman"/>
                <a:cs typeface="Arial"/>
              </a:rPr>
              <a:t>2 Advantage Access for Manual Therapy of The Extremities</a:t>
            </a:r>
            <a:endParaRPr lang="en-US" sz="2600" b="1" dirty="0">
              <a:solidFill>
                <a:srgbClr val="004B91"/>
              </a:solidFill>
              <a:latin typeface="Arial"/>
              <a:cs typeface="Arial"/>
            </a:endParaRPr>
          </a:p>
        </p:txBody>
      </p:sp>
      <p:pic>
        <p:nvPicPr>
          <p:cNvPr id="7" name="Picture 6" descr="9781284036701_CVRF_300C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57" y="687250"/>
            <a:ext cx="2204456" cy="2824213"/>
          </a:xfrm>
          <a:prstGeom prst="rect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9781284083309_CVRF_300CM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71" y="2582949"/>
            <a:ext cx="2318683" cy="14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81284036701_CVRF_300C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4" y="1339701"/>
            <a:ext cx="2321417" cy="2974056"/>
          </a:xfrm>
          <a:prstGeom prst="rect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3600" b="1" dirty="0">
                <a:solidFill>
                  <a:srgbClr val="004B91"/>
                </a:solidFill>
                <a:ea typeface="+mn-ea"/>
                <a:cs typeface="+mn-cs"/>
              </a:rPr>
              <a:t>Manual Therapy of the Extremities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67128" y="1200151"/>
            <a:ext cx="5319672" cy="321042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000" b="1" dirty="0" smtClean="0"/>
              <a:t>ISBN: </a:t>
            </a:r>
            <a:r>
              <a:rPr lang="en-US" sz="2000" dirty="0" smtClean="0"/>
              <a:t>978</a:t>
            </a:r>
            <a:r>
              <a:rPr lang="en-US" sz="2000" dirty="0"/>
              <a:t>-1-284-03670-1</a:t>
            </a:r>
          </a:p>
          <a:p>
            <a:pPr>
              <a:spcAft>
                <a:spcPts val="600"/>
              </a:spcAft>
              <a:buNone/>
            </a:pPr>
            <a:r>
              <a:rPr lang="en-US" sz="2000" b="1" dirty="0" smtClean="0"/>
              <a:t>Published:</a:t>
            </a:r>
            <a:r>
              <a:rPr lang="en-US" sz="2000" dirty="0" smtClean="0"/>
              <a:t> </a:t>
            </a:r>
            <a:r>
              <a:rPr lang="en-US" sz="2000" dirty="0"/>
              <a:t>February 2016</a:t>
            </a:r>
          </a:p>
          <a:p>
            <a:pPr>
              <a:spcAft>
                <a:spcPts val="600"/>
              </a:spcAft>
              <a:buNone/>
            </a:pPr>
            <a:r>
              <a:rPr lang="en-US" sz="2000" b="1" dirty="0" smtClean="0"/>
              <a:t>Authors</a:t>
            </a:r>
            <a:r>
              <a:rPr lang="en-US" sz="2000" dirty="0" smtClean="0"/>
              <a:t>: </a:t>
            </a:r>
            <a:r>
              <a:rPr lang="en-US" sz="2000" dirty="0"/>
              <a:t>Eric Shamus, PT, DPT, </a:t>
            </a:r>
            <a:r>
              <a:rPr lang="en-US" sz="2000" dirty="0" smtClean="0"/>
              <a:t>PhD</a:t>
            </a:r>
            <a:br>
              <a:rPr lang="en-US" sz="2000" dirty="0" smtClean="0"/>
            </a:br>
            <a:r>
              <a:rPr lang="en-US" sz="2000" dirty="0" err="1" smtClean="0"/>
              <a:t>Arie</a:t>
            </a:r>
            <a:r>
              <a:rPr lang="en-US" sz="2000" dirty="0" smtClean="0"/>
              <a:t> </a:t>
            </a:r>
            <a:r>
              <a:rPr lang="en-US" sz="2000" dirty="0"/>
              <a:t>J. van </a:t>
            </a:r>
            <a:r>
              <a:rPr lang="en-US" sz="2000" dirty="0" err="1"/>
              <a:t>Duijn</a:t>
            </a:r>
            <a:r>
              <a:rPr lang="en-US" sz="2000" dirty="0"/>
              <a:t>, PT, </a:t>
            </a:r>
            <a:r>
              <a:rPr lang="en-US" sz="2000" dirty="0" err="1"/>
              <a:t>EdD</a:t>
            </a:r>
            <a:r>
              <a:rPr lang="en-US" sz="2000" dirty="0"/>
              <a:t>, OCS</a:t>
            </a:r>
          </a:p>
          <a:p>
            <a:pPr>
              <a:spcAft>
                <a:spcPts val="600"/>
              </a:spcAft>
              <a:buNone/>
            </a:pPr>
            <a:r>
              <a:rPr lang="en-US" sz="2000" b="1" dirty="0"/>
              <a:t>List price: </a:t>
            </a:r>
            <a:r>
              <a:rPr lang="en-US" sz="2000" dirty="0"/>
              <a:t>$99.95*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Spiral </a:t>
            </a:r>
            <a:r>
              <a:rPr lang="en-US" sz="2000" dirty="0" smtClean="0"/>
              <a:t>Paperback • 352 pages • </a:t>
            </a:r>
            <a:r>
              <a:rPr lang="en-US" sz="2000" dirty="0">
                <a:solidFill>
                  <a:srgbClr val="000000"/>
                </a:solidFill>
              </a:rPr>
              <a:t>© 2017 </a:t>
            </a:r>
          </a:p>
          <a:p>
            <a:pPr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F05123"/>
                </a:solidFill>
              </a:rPr>
              <a:t>Includes </a:t>
            </a:r>
            <a:r>
              <a:rPr lang="en-US" sz="2000" b="1" dirty="0">
                <a:solidFill>
                  <a:srgbClr val="F05123"/>
                </a:solidFill>
              </a:rPr>
              <a:t>Navigate 2 Advantage Access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* </a:t>
            </a:r>
            <a:r>
              <a:rPr lang="en-US" sz="1000" dirty="0">
                <a:solidFill>
                  <a:srgbClr val="000000"/>
                </a:solidFill>
              </a:rPr>
              <a:t>Current list price. Price is subject to change</a:t>
            </a:r>
            <a:r>
              <a:rPr lang="en-US" sz="1000" dirty="0" smtClean="0">
                <a:solidFill>
                  <a:srgbClr val="000000"/>
                </a:solidFill>
              </a:rPr>
              <a:t>.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7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781284083309_CVRF_300C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3" y="1344168"/>
            <a:ext cx="3630495" cy="2214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B91"/>
                </a:solidFill>
              </a:rPr>
              <a:t>Navigate 2 Advantage Access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Digital Only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Online Access Code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ISBN: </a:t>
            </a:r>
            <a:r>
              <a:rPr lang="en-US" sz="2000" dirty="0" smtClean="0"/>
              <a:t>978-1-284-08330-9</a:t>
            </a:r>
          </a:p>
          <a:p>
            <a:pPr marL="0" indent="0">
              <a:buNone/>
            </a:pPr>
            <a:r>
              <a:rPr lang="en-US" sz="2000" b="1" dirty="0" smtClean="0"/>
              <a:t>List price: </a:t>
            </a:r>
            <a:r>
              <a:rPr lang="en-US" sz="2000" dirty="0" smtClean="0"/>
              <a:t>$48.95</a:t>
            </a:r>
            <a:r>
              <a:rPr lang="en-US" sz="2000" dirty="0"/>
              <a:t>*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© 2017</a:t>
            </a:r>
            <a:endParaRPr lang="en-US" sz="2000" dirty="0"/>
          </a:p>
          <a:p>
            <a:pPr marL="0" lvl="0" indent="0">
              <a:buNone/>
            </a:pP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* Current list price. Price is subject to change.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818030"/>
            <a:ext cx="38477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solidFill>
                  <a:srgbClr val="7F7F7F"/>
                </a:solidFill>
                <a:latin typeface="Calibri"/>
                <a:cs typeface="Calibri"/>
              </a:rPr>
              <a:t>(Half the cost of the textbook/eBook package)</a:t>
            </a:r>
            <a:endParaRPr lang="en-US" sz="1500" i="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09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TAPL_Logo_Nav2_4c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6" y="379121"/>
            <a:ext cx="2982712" cy="684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107" y="1390598"/>
            <a:ext cx="7030891" cy="827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Whether you teach an online, hybrid, or traditional classroom-based course, Navigate 2 delivers unbeatable value. Navigate 2 provides access to mobile-ready course materials: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1556" y="2378555"/>
            <a:ext cx="6606442" cy="1573710"/>
          </a:xfrm>
          <a:prstGeom prst="rect">
            <a:avLst/>
          </a:prstGeom>
          <a:noFill/>
        </p:spPr>
        <p:txBody>
          <a:bodyPr wrap="square" numCol="1" spcCol="457200" rtlCol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Learn: A complete eBook with interactive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tools and videos</a:t>
            </a: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Practice: A virtual Study Center with robust practice activities and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flashcards</a:t>
            </a: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Assess: A homework and testing Assessment center with prepopulated quizzes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and examinations</a:t>
            </a: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Analyze: A dashboard that reports actionable data</a:t>
            </a:r>
          </a:p>
        </p:txBody>
      </p:sp>
      <p:pic>
        <p:nvPicPr>
          <p:cNvPr id="12" name="Picture 11" descr="checkmark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7" y="2430659"/>
            <a:ext cx="226154" cy="224594"/>
          </a:xfrm>
          <a:prstGeom prst="rect">
            <a:avLst/>
          </a:prstGeom>
        </p:spPr>
      </p:pic>
      <p:pic>
        <p:nvPicPr>
          <p:cNvPr id="14" name="Picture 13" descr="checkmark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7" y="2766705"/>
            <a:ext cx="226154" cy="224594"/>
          </a:xfrm>
          <a:prstGeom prst="rect">
            <a:avLst/>
          </a:prstGeom>
        </p:spPr>
      </p:pic>
      <p:pic>
        <p:nvPicPr>
          <p:cNvPr id="15" name="Picture 14" descr="checkmark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7" y="3102751"/>
            <a:ext cx="226154" cy="224594"/>
          </a:xfrm>
          <a:prstGeom prst="rect">
            <a:avLst/>
          </a:prstGeom>
        </p:spPr>
      </p:pic>
      <p:pic>
        <p:nvPicPr>
          <p:cNvPr id="16" name="Picture 15" descr="checkmark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7" y="3661988"/>
            <a:ext cx="226154" cy="2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Navigate 2 Learning Management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 spcCol="45720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4B91"/>
                </a:solidFill>
                <a:latin typeface="Calibri" panose="020F0502020204030204" pitchFamily="34" charset="0"/>
              </a:rPr>
              <a:t>eBook</a:t>
            </a:r>
            <a:endParaRPr lang="en-US" sz="1600" b="1" dirty="0">
              <a:solidFill>
                <a:srgbClr val="004B9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Embedded Videos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Knowledge Check Questions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End-of-Chapter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Graded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Quizzes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004B91"/>
                </a:solidFill>
                <a:latin typeface="Calibri" panose="020F0502020204030204" pitchFamily="34" charset="0"/>
              </a:rPr>
              <a:t>Study Tools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Learning Objectives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Flashcards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Practice Activities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Chapter Overview Presentation Slides in PowerPoint format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Interactive Glossary</a:t>
            </a:r>
            <a:endParaRPr lang="en-US" sz="1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4B91"/>
                </a:solidFill>
                <a:latin typeface="Calibri" panose="020F0502020204030204" pitchFamily="34" charset="0"/>
              </a:rPr>
              <a:t>Assessments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Chapter Quizzes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Midterm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Final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004B91"/>
                </a:solidFill>
                <a:latin typeface="Calibri" panose="020F0502020204030204" pitchFamily="34" charset="0"/>
              </a:rPr>
              <a:t>Instructor Tools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Preloaded Assignments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Automatic Grading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Student Reporting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Anatomical Labeling Exercises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Image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Bank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Skills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Checklist</a:t>
            </a:r>
            <a:endParaRPr lang="en-U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Slides in PowerPoint format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Test Bank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1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 </a:t>
            </a:r>
            <a:r>
              <a:rPr lang="en-US" dirty="0" err="1" smtClean="0"/>
              <a:t>Howson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560231"/>
            <a:ext cx="7772401" cy="13144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Jones &amp; Bartlett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Education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Technology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Consultant</a:t>
            </a:r>
          </a:p>
        </p:txBody>
      </p:sp>
    </p:spTree>
    <p:extLst>
      <p:ext uri="{BB962C8B-B14F-4D97-AF65-F5344CB8AC3E}">
        <p14:creationId xmlns:p14="http://schemas.microsoft.com/office/powerpoint/2010/main" val="274487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and Technical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 Demand Web based Training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U.S. </a:t>
            </a:r>
            <a:r>
              <a:rPr lang="en-US" sz="2000" dirty="0"/>
              <a:t>Based </a:t>
            </a:r>
            <a:r>
              <a:rPr lang="en-US" sz="2000" dirty="0" smtClean="0"/>
              <a:t>Support (for students)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Education Technology Consultants team available </a:t>
            </a:r>
            <a:r>
              <a:rPr lang="en-US" sz="2000" dirty="0" smtClean="0"/>
              <a:t>(for instructors) at </a:t>
            </a:r>
            <a:r>
              <a:rPr lang="en-US" sz="2000" dirty="0">
                <a:hlinkClick r:id="rId2"/>
              </a:rPr>
              <a:t>JBLSolutions@JBLearning.com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1-800-832-0034 option #5, Monday - Friday: 8:30am-8pm EST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http://www.jblearning.com/techsupport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856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“Virtual Classroom Prebuilt For You”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Presentations in PowerPoint format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PDFs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Word Documents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Flashcards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b="1" dirty="0" smtClean="0"/>
              <a:t>Customize our content, or upload your own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327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9978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Unique Access Code for each user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Access Code unlocks Digital Curriculum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Two Options: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Open Enrollment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Instructor Lead</a:t>
            </a:r>
            <a:endParaRPr lang="en-US" sz="2000" dirty="0"/>
          </a:p>
        </p:txBody>
      </p:sp>
      <p:pic>
        <p:nvPicPr>
          <p:cNvPr id="6" name="Picture 5" descr="MacBookPro_launch_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72" y="2200934"/>
            <a:ext cx="3630428" cy="219900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Included With Each Navigate 2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08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2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566</Words>
  <Application>Microsoft Macintosh PowerPoint</Application>
  <PresentationFormat>On-screen Show (16:9)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Manual Therapy of the Extremities</vt:lpstr>
      <vt:lpstr>Navigate 2 Advantage Access</vt:lpstr>
      <vt:lpstr>PowerPoint Presentation</vt:lpstr>
      <vt:lpstr>Navigate 2 Learning Management System</vt:lpstr>
      <vt:lpstr>Rob Howson</vt:lpstr>
      <vt:lpstr>Training and Technical Support</vt:lpstr>
      <vt:lpstr>“Virtual Classroom Prebuilt For You”</vt:lpstr>
      <vt:lpstr>Included With Each Navigate 2 Textbook</vt:lpstr>
      <vt:lpstr>Mobile-Ready Course Materials</vt:lpstr>
      <vt:lpstr>Live Demonstration</vt:lpstr>
      <vt:lpstr>Questions?</vt:lpstr>
      <vt:lpstr>Thank You!</vt:lpstr>
      <vt:lpstr>PowerPoint Presentation</vt:lpstr>
    </vt:vector>
  </TitlesOfParts>
  <Company>Jones &amp; Bartlett,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Day</dc:creator>
  <cp:lastModifiedBy>Theresa Manley</cp:lastModifiedBy>
  <cp:revision>310</cp:revision>
  <cp:lastPrinted>2015-02-05T15:11:06Z</cp:lastPrinted>
  <dcterms:created xsi:type="dcterms:W3CDTF">2013-08-20T18:16:30Z</dcterms:created>
  <dcterms:modified xsi:type="dcterms:W3CDTF">2016-03-28T20:58:33Z</dcterms:modified>
</cp:coreProperties>
</file>